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comments/comment4.xml" ContentType="application/vnd.openxmlformats-officedocument.presentationml.comments+xml"/>
  <Override PartName="/ppt/notesSlides/notesSlide15.xml" ContentType="application/vnd.openxmlformats-officedocument.presentationml.notesSlide+xml"/>
  <Override PartName="/ppt/comments/comment5.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7">
  <p:sldMasterIdLst>
    <p:sldMasterId id="2147483702" r:id="rId1"/>
  </p:sldMasterIdLst>
  <p:notesMasterIdLst>
    <p:notesMasterId r:id="rId52"/>
  </p:notesMasterIdLst>
  <p:handoutMasterIdLst>
    <p:handoutMasterId r:id="rId53"/>
  </p:handoutMasterIdLst>
  <p:sldIdLst>
    <p:sldId id="303" r:id="rId2"/>
    <p:sldId id="257" r:id="rId3"/>
    <p:sldId id="375" r:id="rId4"/>
    <p:sldId id="340" r:id="rId5"/>
    <p:sldId id="341" r:id="rId6"/>
    <p:sldId id="342" r:id="rId7"/>
    <p:sldId id="377" r:id="rId8"/>
    <p:sldId id="378" r:id="rId9"/>
    <p:sldId id="379" r:id="rId10"/>
    <p:sldId id="382" r:id="rId11"/>
    <p:sldId id="385" r:id="rId12"/>
    <p:sldId id="383" r:id="rId13"/>
    <p:sldId id="338" r:id="rId14"/>
    <p:sldId id="349" r:id="rId15"/>
    <p:sldId id="345" r:id="rId16"/>
    <p:sldId id="356" r:id="rId17"/>
    <p:sldId id="355" r:id="rId18"/>
    <p:sldId id="357" r:id="rId19"/>
    <p:sldId id="352" r:id="rId20"/>
    <p:sldId id="343" r:id="rId21"/>
    <p:sldId id="364" r:id="rId22"/>
    <p:sldId id="369" r:id="rId23"/>
    <p:sldId id="365" r:id="rId24"/>
    <p:sldId id="371" r:id="rId25"/>
    <p:sldId id="366" r:id="rId26"/>
    <p:sldId id="368" r:id="rId27"/>
    <p:sldId id="362" r:id="rId28"/>
    <p:sldId id="373" r:id="rId29"/>
    <p:sldId id="372" r:id="rId30"/>
    <p:sldId id="295" r:id="rId31"/>
    <p:sldId id="319" r:id="rId32"/>
    <p:sldId id="296" r:id="rId33"/>
    <p:sldId id="262" r:id="rId34"/>
    <p:sldId id="298" r:id="rId35"/>
    <p:sldId id="299" r:id="rId36"/>
    <p:sldId id="300" r:id="rId37"/>
    <p:sldId id="374" r:id="rId38"/>
    <p:sldId id="270" r:id="rId39"/>
    <p:sldId id="271" r:id="rId40"/>
    <p:sldId id="285" r:id="rId41"/>
    <p:sldId id="287" r:id="rId42"/>
    <p:sldId id="320" r:id="rId43"/>
    <p:sldId id="290" r:id="rId44"/>
    <p:sldId id="263" r:id="rId45"/>
    <p:sldId id="272" r:id="rId46"/>
    <p:sldId id="275" r:id="rId47"/>
    <p:sldId id="293" r:id="rId48"/>
    <p:sldId id="314" r:id="rId49"/>
    <p:sldId id="313" r:id="rId50"/>
    <p:sldId id="294" r:id="rId5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 Snyder" initials="" lastIdx="21" clrIdx="0"/>
  <p:cmAuthor id="1" name="westert1" initials="w" lastIdx="22" clrIdx="1"/>
  <p:cmAuthor id="2" name="Jon Snyder" initials="J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88000" autoAdjust="0"/>
  </p:normalViewPr>
  <p:slideViewPr>
    <p:cSldViewPr>
      <p:cViewPr varScale="1">
        <p:scale>
          <a:sx n="78" d="100"/>
          <a:sy n="78" d="100"/>
        </p:scale>
        <p:origin x="-12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188" y="13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2-02-14T16:51:21.856" idx="22">
    <p:pos x="10" y="10"/>
    <p:text>
Maybe make these bullets hot links to the document hosted on the DSS website?
Done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2-02-13T16:13:06.777" idx="10">
    <p:pos x="10" y="10"/>
    <p:text>
Mixed case...  BOLD CAPS vs. lowercase different font.
Done</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2-02-13T16:13:49.177" idx="11">
    <p:pos x="10" y="16"/>
    <p:text>
Graphics are a bit outdated...
We have VISIO 2010 that can be used to refresh them.  I can help.</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2-02-13T16:50:21.393" idx="12">
    <p:pos x="10" y="10"/>
    <p:text>
Note that it is very important not to use email to communicate where, what, how, when other than the preliminary and final reporting requirements to DSS / customer and involved parties (i.e. other contractors).
Done</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2-02-14T16:01:35.452" idx="15">
    <p:pos x="10" y="10"/>
    <p:text>
Insert a copy of the final report (pdf document)
Done on slides above...maybe we need to reomve this slide???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66563" name="Rectangle 3"/>
          <p:cNvSpPr>
            <a:spLocks noGrp="1" noChangeArrowheads="1"/>
          </p:cNvSpPr>
          <p:nvPr>
            <p:ph type="dt" sz="quarter" idx="1"/>
          </p:nvPr>
        </p:nvSpPr>
        <p:spPr bwMode="auto">
          <a:xfrm>
            <a:off x="3971925"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eaLnBrk="0" hangingPunct="0">
              <a:defRPr sz="1200">
                <a:latin typeface="Times New Roman" charset="0"/>
              </a:defRPr>
            </a:lvl1pPr>
          </a:lstStyle>
          <a:p>
            <a:pPr>
              <a:defRPr/>
            </a:pPr>
            <a:endParaRPr lang="en-US"/>
          </a:p>
        </p:txBody>
      </p:sp>
      <p:sp>
        <p:nvSpPr>
          <p:cNvPr id="66564" name="Rectangle 4"/>
          <p:cNvSpPr>
            <a:spLocks noGrp="1" noChangeArrowheads="1"/>
          </p:cNvSpPr>
          <p:nvPr>
            <p:ph type="ftr" sz="quarter" idx="2"/>
          </p:nvPr>
        </p:nvSpPr>
        <p:spPr bwMode="auto">
          <a:xfrm>
            <a:off x="0" y="8831263"/>
            <a:ext cx="3038475" cy="465137"/>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66565" name="Rectangle 5"/>
          <p:cNvSpPr>
            <a:spLocks noGrp="1" noChangeArrowheads="1"/>
          </p:cNvSpPr>
          <p:nvPr>
            <p:ph type="sldNum" sz="quarter" idx="3"/>
          </p:nvPr>
        </p:nvSpPr>
        <p:spPr bwMode="auto">
          <a:xfrm>
            <a:off x="3971925" y="8831263"/>
            <a:ext cx="3038475" cy="465137"/>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eaLnBrk="0" hangingPunct="0">
              <a:defRPr sz="1200">
                <a:latin typeface="Times New Roman" charset="0"/>
              </a:defRPr>
            </a:lvl1pPr>
          </a:lstStyle>
          <a:p>
            <a:pPr>
              <a:defRPr/>
            </a:pPr>
            <a:fld id="{50565913-19B9-48A7-AEA1-084C7F12C1DC}" type="slidenum">
              <a:rPr lang="en-US"/>
              <a:pPr>
                <a:defRPr/>
              </a:pPr>
              <a:t>‹#›</a:t>
            </a:fld>
            <a:endParaRPr lang="en-US"/>
          </a:p>
        </p:txBody>
      </p:sp>
    </p:spTree>
    <p:extLst>
      <p:ext uri="{BB962C8B-B14F-4D97-AF65-F5344CB8AC3E}">
        <p14:creationId xmlns:p14="http://schemas.microsoft.com/office/powerpoint/2010/main" val="5035247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11267" name="Rectangle 3"/>
          <p:cNvSpPr>
            <a:spLocks noGrp="1" noChangeArrowheads="1"/>
          </p:cNvSpPr>
          <p:nvPr>
            <p:ph type="dt" idx="1"/>
          </p:nvPr>
        </p:nvSpPr>
        <p:spPr bwMode="auto">
          <a:xfrm>
            <a:off x="3971925"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eaLnBrk="0" hangingPunct="0">
              <a:defRPr sz="1200">
                <a:latin typeface="Times New Roman"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5038" y="4416425"/>
            <a:ext cx="5140325" cy="4183063"/>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31263"/>
            <a:ext cx="3038475" cy="465137"/>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11271" name="Rectangle 7"/>
          <p:cNvSpPr>
            <a:spLocks noGrp="1" noChangeArrowheads="1"/>
          </p:cNvSpPr>
          <p:nvPr>
            <p:ph type="sldNum" sz="quarter" idx="5"/>
          </p:nvPr>
        </p:nvSpPr>
        <p:spPr bwMode="auto">
          <a:xfrm>
            <a:off x="3971925" y="8831263"/>
            <a:ext cx="3038475" cy="465137"/>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eaLnBrk="0" hangingPunct="0">
              <a:defRPr sz="1200">
                <a:latin typeface="Times New Roman" charset="0"/>
              </a:defRPr>
            </a:lvl1pPr>
          </a:lstStyle>
          <a:p>
            <a:pPr>
              <a:defRPr/>
            </a:pPr>
            <a:fld id="{ED756078-FBB8-4003-9977-DA3570FC1F8B}" type="slidenum">
              <a:rPr lang="en-US"/>
              <a:pPr>
                <a:defRPr/>
              </a:pPr>
              <a:t>‹#›</a:t>
            </a:fld>
            <a:endParaRPr lang="en-US"/>
          </a:p>
        </p:txBody>
      </p:sp>
    </p:spTree>
    <p:extLst>
      <p:ext uri="{BB962C8B-B14F-4D97-AF65-F5344CB8AC3E}">
        <p14:creationId xmlns:p14="http://schemas.microsoft.com/office/powerpoint/2010/main" val="4115063962"/>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169EA6E5-BE9C-4449-957B-880D16AB34A2}" type="slidenum">
              <a:rPr lang="en-US" smtClean="0">
                <a:latin typeface="Times New Roman" pitchFamily="18" charset="0"/>
              </a:rPr>
              <a:pPr/>
              <a:t>2</a:t>
            </a:fld>
            <a:endParaRPr lang="en-US" dirty="0" smtClean="0">
              <a:latin typeface="Times New Roman"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endParaRPr lang="en-US" dirty="0" smtClean="0">
              <a:latin typeface="Times New Roman" pitchFamily="18" charset="0"/>
            </a:endParaRPr>
          </a:p>
          <a:p>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miter lim="800000"/>
            <a:headEnd/>
            <a:tailEnd/>
          </a:ln>
        </p:spPr>
        <p:txBody>
          <a:bodyPr/>
          <a:lstStyle/>
          <a:p>
            <a:fld id="{6756A8C0-8EAF-43A2-A0A0-B85653D6DC3E}" type="slidenum">
              <a:rPr lang="en-US" smtClean="0">
                <a:latin typeface="Times New Roman" pitchFamily="18" charset="0"/>
              </a:rPr>
              <a:pPr/>
              <a:t>41</a:t>
            </a:fld>
            <a:endParaRPr lang="en-US" dirty="0" smtClean="0">
              <a:latin typeface="Times New Roman" pitchFamily="18" charset="0"/>
            </a:endParaRPr>
          </a:p>
        </p:txBody>
      </p:sp>
      <p:sp>
        <p:nvSpPr>
          <p:cNvPr id="203778" name="Rectangle 2"/>
          <p:cNvSpPr>
            <a:spLocks noChangeArrowheads="1"/>
          </p:cNvSpPr>
          <p:nvPr/>
        </p:nvSpPr>
        <p:spPr bwMode="auto">
          <a:xfrm>
            <a:off x="3971925" y="0"/>
            <a:ext cx="3038475" cy="465138"/>
          </a:xfrm>
          <a:prstGeom prst="rect">
            <a:avLst/>
          </a:prstGeom>
          <a:noFill/>
          <a:ln w="12700">
            <a:noFill/>
            <a:miter lim="800000"/>
            <a:headEnd/>
            <a:tailEnd/>
          </a:ln>
        </p:spPr>
        <p:txBody>
          <a:bodyPr wrap="none" lIns="93177" tIns="46589" rIns="93177" bIns="46589" anchor="ctr"/>
          <a:lstStyle/>
          <a:p>
            <a:pPr eaLnBrk="0" hangingPunct="0"/>
            <a:endParaRPr lang="en-US" dirty="0"/>
          </a:p>
        </p:txBody>
      </p:sp>
      <p:sp>
        <p:nvSpPr>
          <p:cNvPr id="203779" name="Rectangle 3"/>
          <p:cNvSpPr>
            <a:spLocks noChangeArrowheads="1"/>
          </p:cNvSpPr>
          <p:nvPr/>
        </p:nvSpPr>
        <p:spPr bwMode="auto">
          <a:xfrm>
            <a:off x="3971925" y="8831263"/>
            <a:ext cx="3038475" cy="465137"/>
          </a:xfrm>
          <a:prstGeom prst="rect">
            <a:avLst/>
          </a:prstGeom>
          <a:noFill/>
          <a:ln w="12700">
            <a:noFill/>
            <a:miter lim="800000"/>
            <a:headEnd/>
            <a:tailEnd/>
          </a:ln>
        </p:spPr>
        <p:txBody>
          <a:bodyPr lIns="92207" tIns="45295" rIns="92207" bIns="45295" anchor="b"/>
          <a:lstStyle/>
          <a:p>
            <a:pPr algn="r" eaLnBrk="0" hangingPunct="0"/>
            <a:r>
              <a:rPr lang="en-US" sz="1200" dirty="0"/>
              <a:t>5</a:t>
            </a:r>
          </a:p>
        </p:txBody>
      </p:sp>
      <p:sp>
        <p:nvSpPr>
          <p:cNvPr id="203780" name="Rectangle 4"/>
          <p:cNvSpPr>
            <a:spLocks noChangeArrowheads="1"/>
          </p:cNvSpPr>
          <p:nvPr/>
        </p:nvSpPr>
        <p:spPr bwMode="auto">
          <a:xfrm>
            <a:off x="0" y="8831263"/>
            <a:ext cx="3038475" cy="465137"/>
          </a:xfrm>
          <a:prstGeom prst="rect">
            <a:avLst/>
          </a:prstGeom>
          <a:noFill/>
          <a:ln w="12700">
            <a:noFill/>
            <a:miter lim="800000"/>
            <a:headEnd/>
            <a:tailEnd/>
          </a:ln>
        </p:spPr>
        <p:txBody>
          <a:bodyPr wrap="none" lIns="93177" tIns="46589" rIns="93177" bIns="46589" anchor="ctr"/>
          <a:lstStyle/>
          <a:p>
            <a:pPr eaLnBrk="0" hangingPunct="0"/>
            <a:endParaRPr lang="en-US" dirty="0"/>
          </a:p>
        </p:txBody>
      </p:sp>
      <p:sp>
        <p:nvSpPr>
          <p:cNvPr id="203781" name="Rectangle 5"/>
          <p:cNvSpPr>
            <a:spLocks noChangeArrowheads="1"/>
          </p:cNvSpPr>
          <p:nvPr/>
        </p:nvSpPr>
        <p:spPr bwMode="auto">
          <a:xfrm>
            <a:off x="0" y="0"/>
            <a:ext cx="3038475" cy="465138"/>
          </a:xfrm>
          <a:prstGeom prst="rect">
            <a:avLst/>
          </a:prstGeom>
          <a:noFill/>
          <a:ln w="12700">
            <a:noFill/>
            <a:miter lim="800000"/>
            <a:headEnd/>
            <a:tailEnd/>
          </a:ln>
        </p:spPr>
        <p:txBody>
          <a:bodyPr wrap="none" lIns="93177" tIns="46589" rIns="93177" bIns="46589" anchor="ctr"/>
          <a:lstStyle/>
          <a:p>
            <a:pPr eaLnBrk="0" hangingPunct="0"/>
            <a:endParaRPr lang="en-US" dirty="0"/>
          </a:p>
        </p:txBody>
      </p:sp>
      <p:sp>
        <p:nvSpPr>
          <p:cNvPr id="203782" name="Rectangle 6"/>
          <p:cNvSpPr>
            <a:spLocks noGrp="1" noChangeArrowheads="1"/>
          </p:cNvSpPr>
          <p:nvPr>
            <p:ph type="body" idx="1"/>
          </p:nvPr>
        </p:nvSpPr>
        <p:spPr>
          <a:noFill/>
        </p:spPr>
        <p:txBody>
          <a:bodyPr lIns="92207" tIns="45295" rIns="92207" bIns="45295"/>
          <a:lstStyle/>
          <a:p>
            <a:r>
              <a:rPr lang="en-US" dirty="0" smtClean="0">
                <a:latin typeface="Times New Roman" pitchFamily="18" charset="0"/>
              </a:rPr>
              <a:t>-- These are some of the important questions that could be applicable.  Thinking of a contamination as though it were a glass of spilled liquid, might help you to think through where all the information could possibly reside.  </a:t>
            </a:r>
          </a:p>
          <a:p>
            <a:r>
              <a:rPr lang="en-US" dirty="0" smtClean="0">
                <a:latin typeface="Times New Roman" pitchFamily="18" charset="0"/>
              </a:rPr>
              <a:t>-- If a child spills a glass of milk, it goes on the table, under plates, onto the sides of the tables, in someone’s lap and finally onto the floor.  Contaminations are much the same way.  </a:t>
            </a:r>
          </a:p>
          <a:p>
            <a:r>
              <a:rPr lang="en-US" dirty="0" smtClean="0">
                <a:latin typeface="Times New Roman" pitchFamily="18" charset="0"/>
              </a:rPr>
              <a:t>-- Determining the operating systems and having </a:t>
            </a:r>
            <a:r>
              <a:rPr lang="en-US" dirty="0" err="1" smtClean="0">
                <a:latin typeface="Times New Roman" pitchFamily="18" charset="0"/>
              </a:rPr>
              <a:t>SysAdmins</a:t>
            </a:r>
            <a:r>
              <a:rPr lang="en-US" smtClean="0">
                <a:latin typeface="Times New Roman" pitchFamily="18" charset="0"/>
              </a:rPr>
              <a:t> there that specialize in the O/S, allows the company to take advantage of features in the software to assist with cleanup.  </a:t>
            </a:r>
          </a:p>
          <a:p>
            <a:r>
              <a:rPr lang="en-US" smtClean="0">
                <a:latin typeface="Times New Roman" pitchFamily="18" charset="0"/>
              </a:rPr>
              <a:t>-- You may want to consider remote dial-ins.  Could involve people working from home, laptops (travel), external networks.</a:t>
            </a:r>
          </a:p>
          <a:p>
            <a:r>
              <a:rPr lang="en-US" smtClean="0">
                <a:latin typeface="Times New Roman" pitchFamily="18" charset="0"/>
              </a:rPr>
              <a:t>-- Determine what servers are involved:  Email server, any engineering servers</a:t>
            </a:r>
          </a:p>
          <a:p>
            <a:r>
              <a:rPr lang="en-US" smtClean="0">
                <a:latin typeface="Times New Roman" pitchFamily="18" charset="0"/>
              </a:rPr>
              <a:t>-- Was the data encrypted in any way:  PGP or other encryption means there is some protection around the information</a:t>
            </a:r>
          </a:p>
          <a:p>
            <a:r>
              <a:rPr lang="en-US" smtClean="0">
                <a:latin typeface="Times New Roman" pitchFamily="18" charset="0"/>
              </a:rPr>
              <a:t>-- If the file deleted, the chances are that the contractor will be asked to overwrite the hard drive instead of just the file. </a:t>
            </a:r>
          </a:p>
          <a:p>
            <a:endParaRPr lang="en-US" smtClean="0">
              <a:latin typeface="Times New Roman" pitchFamily="18" charset="0"/>
            </a:endParaRPr>
          </a:p>
        </p:txBody>
      </p:sp>
      <p:sp>
        <p:nvSpPr>
          <p:cNvPr id="203783" name="Rectangle 7"/>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a:ln>
            <a:miter lim="800000"/>
            <a:headEnd/>
            <a:tailEnd/>
          </a:ln>
        </p:spPr>
        <p:txBody>
          <a:bodyPr/>
          <a:lstStyle/>
          <a:p>
            <a:fld id="{8309F2EF-A99B-487C-B3A8-FB9B404FC4E8}" type="slidenum">
              <a:rPr lang="en-US" smtClean="0">
                <a:latin typeface="Times New Roman" pitchFamily="18" charset="0"/>
              </a:rPr>
              <a:pPr/>
              <a:t>42</a:t>
            </a:fld>
            <a:endParaRPr lang="en-US" dirty="0" smtClean="0">
              <a:latin typeface="Times New Roman" pitchFamily="18" charset="0"/>
            </a:endParaRPr>
          </a:p>
        </p:txBody>
      </p:sp>
      <p:sp>
        <p:nvSpPr>
          <p:cNvPr id="201730" name="Rectangle 2"/>
          <p:cNvSpPr>
            <a:spLocks noChangeArrowheads="1"/>
          </p:cNvSpPr>
          <p:nvPr/>
        </p:nvSpPr>
        <p:spPr bwMode="auto">
          <a:xfrm>
            <a:off x="3971925" y="0"/>
            <a:ext cx="3038475" cy="465138"/>
          </a:xfrm>
          <a:prstGeom prst="rect">
            <a:avLst/>
          </a:prstGeom>
          <a:noFill/>
          <a:ln w="12700">
            <a:noFill/>
            <a:miter lim="800000"/>
            <a:headEnd/>
            <a:tailEnd/>
          </a:ln>
        </p:spPr>
        <p:txBody>
          <a:bodyPr wrap="none" lIns="93177" tIns="46589" rIns="93177" bIns="46589" anchor="ctr"/>
          <a:lstStyle/>
          <a:p>
            <a:pPr eaLnBrk="0" hangingPunct="0"/>
            <a:endParaRPr lang="en-US" dirty="0"/>
          </a:p>
        </p:txBody>
      </p:sp>
      <p:sp>
        <p:nvSpPr>
          <p:cNvPr id="201731" name="Rectangle 3"/>
          <p:cNvSpPr>
            <a:spLocks noChangeArrowheads="1"/>
          </p:cNvSpPr>
          <p:nvPr/>
        </p:nvSpPr>
        <p:spPr bwMode="auto">
          <a:xfrm>
            <a:off x="3971925" y="8831263"/>
            <a:ext cx="3038475" cy="465137"/>
          </a:xfrm>
          <a:prstGeom prst="rect">
            <a:avLst/>
          </a:prstGeom>
          <a:noFill/>
          <a:ln w="12700">
            <a:noFill/>
            <a:miter lim="800000"/>
            <a:headEnd/>
            <a:tailEnd/>
          </a:ln>
        </p:spPr>
        <p:txBody>
          <a:bodyPr lIns="92207" tIns="45295" rIns="92207" bIns="45295" anchor="b"/>
          <a:lstStyle/>
          <a:p>
            <a:pPr algn="r" eaLnBrk="0" hangingPunct="0"/>
            <a:r>
              <a:rPr lang="en-US" sz="1200" dirty="0"/>
              <a:t>2</a:t>
            </a:r>
          </a:p>
        </p:txBody>
      </p:sp>
      <p:sp>
        <p:nvSpPr>
          <p:cNvPr id="201732" name="Rectangle 4"/>
          <p:cNvSpPr>
            <a:spLocks noChangeArrowheads="1"/>
          </p:cNvSpPr>
          <p:nvPr/>
        </p:nvSpPr>
        <p:spPr bwMode="auto">
          <a:xfrm>
            <a:off x="0" y="8831263"/>
            <a:ext cx="3038475" cy="465137"/>
          </a:xfrm>
          <a:prstGeom prst="rect">
            <a:avLst/>
          </a:prstGeom>
          <a:noFill/>
          <a:ln w="12700">
            <a:noFill/>
            <a:miter lim="800000"/>
            <a:headEnd/>
            <a:tailEnd/>
          </a:ln>
        </p:spPr>
        <p:txBody>
          <a:bodyPr wrap="none" lIns="93177" tIns="46589" rIns="93177" bIns="46589" anchor="ctr"/>
          <a:lstStyle/>
          <a:p>
            <a:pPr eaLnBrk="0" hangingPunct="0"/>
            <a:endParaRPr lang="en-US" dirty="0"/>
          </a:p>
        </p:txBody>
      </p:sp>
      <p:sp>
        <p:nvSpPr>
          <p:cNvPr id="201733" name="Rectangle 5"/>
          <p:cNvSpPr>
            <a:spLocks noChangeArrowheads="1"/>
          </p:cNvSpPr>
          <p:nvPr/>
        </p:nvSpPr>
        <p:spPr bwMode="auto">
          <a:xfrm>
            <a:off x="0" y="0"/>
            <a:ext cx="3038475" cy="465138"/>
          </a:xfrm>
          <a:prstGeom prst="rect">
            <a:avLst/>
          </a:prstGeom>
          <a:noFill/>
          <a:ln w="12700">
            <a:noFill/>
            <a:miter lim="800000"/>
            <a:headEnd/>
            <a:tailEnd/>
          </a:ln>
        </p:spPr>
        <p:txBody>
          <a:bodyPr wrap="none" lIns="93177" tIns="46589" rIns="93177" bIns="46589" anchor="ctr"/>
          <a:lstStyle/>
          <a:p>
            <a:pPr eaLnBrk="0" hangingPunct="0"/>
            <a:endParaRPr lang="en-US" dirty="0"/>
          </a:p>
        </p:txBody>
      </p:sp>
      <p:sp>
        <p:nvSpPr>
          <p:cNvPr id="201734" name="Rectangle 6"/>
          <p:cNvSpPr>
            <a:spLocks noGrp="1" noRot="1" noChangeAspect="1" noChangeArrowheads="1" noTextEdit="1"/>
          </p:cNvSpPr>
          <p:nvPr>
            <p:ph type="sldImg"/>
          </p:nvPr>
        </p:nvSpPr>
        <p:spPr>
          <a:ln w="12700" cap="flat"/>
        </p:spPr>
      </p:sp>
      <p:sp>
        <p:nvSpPr>
          <p:cNvPr id="201735" name="Rectangle 7"/>
          <p:cNvSpPr>
            <a:spLocks noGrp="1" noChangeArrowheads="1"/>
          </p:cNvSpPr>
          <p:nvPr>
            <p:ph type="body" idx="1"/>
          </p:nvPr>
        </p:nvSpPr>
        <p:spPr>
          <a:noFill/>
        </p:spPr>
        <p:txBody>
          <a:bodyPr lIns="92207" tIns="45295" rIns="92207" bIns="45295"/>
          <a:lstStyle/>
          <a:p>
            <a:r>
              <a:rPr lang="en-US" dirty="0" smtClean="0">
                <a:latin typeface="Times New Roman" pitchFamily="18" charset="0"/>
              </a:rPr>
              <a:t>Once the IS Rep and ISSP are notified, they will do as much as possible to work with you in the cleanup and to limit further systems from being contaminated.  </a:t>
            </a:r>
          </a:p>
          <a:p>
            <a:endParaRPr lang="en-US" dirty="0" smtClean="0">
              <a:latin typeface="Times New Roman" pitchFamily="18" charset="0"/>
            </a:endParaRPr>
          </a:p>
          <a:p>
            <a:r>
              <a:rPr lang="en-US" dirty="0" smtClean="0">
                <a:latin typeface="Times New Roman" pitchFamily="18" charset="0"/>
              </a:rPr>
              <a:t>If you don’t have a procedure for sanitizing the system because it’s unclassified, they may try to help you find one. </a:t>
            </a:r>
          </a:p>
          <a:p>
            <a:endParaRPr lang="en-US" sz="2400"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a:miter lim="800000"/>
            <a:headEnd/>
            <a:tailEnd/>
          </a:ln>
        </p:spPr>
        <p:txBody>
          <a:bodyPr/>
          <a:lstStyle/>
          <a:p>
            <a:fld id="{CFD28563-5C84-43C0-8526-DFA83EF9F19C}" type="slidenum">
              <a:rPr lang="en-US" smtClean="0">
                <a:latin typeface="Times New Roman" pitchFamily="18" charset="0"/>
              </a:rPr>
              <a:pPr/>
              <a:t>43</a:t>
            </a:fld>
            <a:endParaRPr lang="en-US" smtClean="0">
              <a:latin typeface="Times New Roman" pitchFamily="18" charset="0"/>
            </a:endParaRPr>
          </a:p>
        </p:txBody>
      </p:sp>
      <p:sp>
        <p:nvSpPr>
          <p:cNvPr id="205826" name="Rectangle 2"/>
          <p:cNvSpPr>
            <a:spLocks noChangeArrowheads="1"/>
          </p:cNvSpPr>
          <p:nvPr/>
        </p:nvSpPr>
        <p:spPr bwMode="auto">
          <a:xfrm>
            <a:off x="3971925" y="0"/>
            <a:ext cx="3038475" cy="465138"/>
          </a:xfrm>
          <a:prstGeom prst="rect">
            <a:avLst/>
          </a:prstGeom>
          <a:noFill/>
          <a:ln w="12700">
            <a:noFill/>
            <a:miter lim="800000"/>
            <a:headEnd/>
            <a:tailEnd/>
          </a:ln>
        </p:spPr>
        <p:txBody>
          <a:bodyPr wrap="none" lIns="93177" tIns="46589" rIns="93177" bIns="46589" anchor="ctr"/>
          <a:lstStyle/>
          <a:p>
            <a:pPr eaLnBrk="0" hangingPunct="0"/>
            <a:endParaRPr lang="en-US"/>
          </a:p>
        </p:txBody>
      </p:sp>
      <p:sp>
        <p:nvSpPr>
          <p:cNvPr id="205827" name="Rectangle 3"/>
          <p:cNvSpPr>
            <a:spLocks noChangeArrowheads="1"/>
          </p:cNvSpPr>
          <p:nvPr/>
        </p:nvSpPr>
        <p:spPr bwMode="auto">
          <a:xfrm>
            <a:off x="3971925" y="8831263"/>
            <a:ext cx="3038475" cy="465137"/>
          </a:xfrm>
          <a:prstGeom prst="rect">
            <a:avLst/>
          </a:prstGeom>
          <a:noFill/>
          <a:ln w="12700">
            <a:noFill/>
            <a:miter lim="800000"/>
            <a:headEnd/>
            <a:tailEnd/>
          </a:ln>
        </p:spPr>
        <p:txBody>
          <a:bodyPr lIns="92207" tIns="45295" rIns="92207" bIns="45295" anchor="b"/>
          <a:lstStyle/>
          <a:p>
            <a:pPr algn="r" eaLnBrk="0" hangingPunct="0"/>
            <a:r>
              <a:rPr lang="en-US" sz="1200"/>
              <a:t>5</a:t>
            </a:r>
          </a:p>
        </p:txBody>
      </p:sp>
      <p:sp>
        <p:nvSpPr>
          <p:cNvPr id="205828" name="Rectangle 4"/>
          <p:cNvSpPr>
            <a:spLocks noChangeArrowheads="1"/>
          </p:cNvSpPr>
          <p:nvPr/>
        </p:nvSpPr>
        <p:spPr bwMode="auto">
          <a:xfrm>
            <a:off x="0" y="8831263"/>
            <a:ext cx="3038475" cy="465137"/>
          </a:xfrm>
          <a:prstGeom prst="rect">
            <a:avLst/>
          </a:prstGeom>
          <a:noFill/>
          <a:ln w="12700">
            <a:noFill/>
            <a:miter lim="800000"/>
            <a:headEnd/>
            <a:tailEnd/>
          </a:ln>
        </p:spPr>
        <p:txBody>
          <a:bodyPr wrap="none" lIns="93177" tIns="46589" rIns="93177" bIns="46589" anchor="ctr"/>
          <a:lstStyle/>
          <a:p>
            <a:pPr eaLnBrk="0" hangingPunct="0"/>
            <a:endParaRPr lang="en-US"/>
          </a:p>
        </p:txBody>
      </p:sp>
      <p:sp>
        <p:nvSpPr>
          <p:cNvPr id="205829" name="Rectangle 5"/>
          <p:cNvSpPr>
            <a:spLocks noChangeArrowheads="1"/>
          </p:cNvSpPr>
          <p:nvPr/>
        </p:nvSpPr>
        <p:spPr bwMode="auto">
          <a:xfrm>
            <a:off x="0" y="0"/>
            <a:ext cx="3038475" cy="465138"/>
          </a:xfrm>
          <a:prstGeom prst="rect">
            <a:avLst/>
          </a:prstGeom>
          <a:noFill/>
          <a:ln w="12700">
            <a:noFill/>
            <a:miter lim="800000"/>
            <a:headEnd/>
            <a:tailEnd/>
          </a:ln>
        </p:spPr>
        <p:txBody>
          <a:bodyPr wrap="none" lIns="93177" tIns="46589" rIns="93177" bIns="46589" anchor="ctr"/>
          <a:lstStyle/>
          <a:p>
            <a:pPr eaLnBrk="0" hangingPunct="0"/>
            <a:endParaRPr lang="en-US"/>
          </a:p>
        </p:txBody>
      </p:sp>
      <p:sp>
        <p:nvSpPr>
          <p:cNvPr id="205830" name="Rectangle 6"/>
          <p:cNvSpPr>
            <a:spLocks noGrp="1" noChangeArrowheads="1"/>
          </p:cNvSpPr>
          <p:nvPr>
            <p:ph type="body" idx="1"/>
          </p:nvPr>
        </p:nvSpPr>
        <p:spPr>
          <a:noFill/>
        </p:spPr>
        <p:txBody>
          <a:bodyPr lIns="92207" tIns="45295" rIns="92207" bIns="45295"/>
          <a:lstStyle/>
          <a:p>
            <a:r>
              <a:rPr lang="en-US" sz="1000" smtClean="0">
                <a:solidFill>
                  <a:srgbClr val="000000"/>
                </a:solidFill>
                <a:latin typeface="Arial" pitchFamily="34" charset="0"/>
              </a:rPr>
              <a:t>If email is involved, it will be important to take a close look at the way it operates and if it has areas where deleted email is saved.  For instance Microsoft’s Exchange has a deleted item recovery container.  Obviously, this would also need to be included in any sanitization operations.  There are a couple of Microsoft Knowledge Base articles that could be helpful:  Article # Q223161 on zeroing; also Articles # Q260037 and  Q232006).  I have only given you the example of Microsoft Exchange, as it is so widely used.  DSS does not endorse any products.  </a:t>
            </a:r>
            <a:endParaRPr lang="en-US" sz="2000" smtClean="0">
              <a:latin typeface="Times New Roman" pitchFamily="18" charset="0"/>
            </a:endParaRPr>
          </a:p>
          <a:p>
            <a:endParaRPr lang="en-US" sz="2000" smtClean="0">
              <a:latin typeface="Times New Roman" pitchFamily="18" charset="0"/>
            </a:endParaRPr>
          </a:p>
        </p:txBody>
      </p:sp>
      <p:sp>
        <p:nvSpPr>
          <p:cNvPr id="205831" name="Rectangle 7"/>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a:ln>
            <a:miter lim="800000"/>
            <a:headEnd/>
            <a:tailEnd/>
          </a:ln>
        </p:spPr>
        <p:txBody>
          <a:bodyPr/>
          <a:lstStyle/>
          <a:p>
            <a:fld id="{B3A51DD7-8B86-4223-9F1F-1852EBD052CB}" type="slidenum">
              <a:rPr lang="en-US" smtClean="0">
                <a:latin typeface="Times New Roman" pitchFamily="18" charset="0"/>
              </a:rPr>
              <a:pPr/>
              <a:t>44</a:t>
            </a:fld>
            <a:endParaRPr lang="en-US" smtClean="0">
              <a:latin typeface="Times New Roman" pitchFamily="18" charset="0"/>
            </a:endParaRPr>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p:spPr>
        <p:txBody>
          <a:bodyPr/>
          <a:lstStyle/>
          <a:p>
            <a:r>
              <a:rPr lang="en-US" smtClean="0">
                <a:latin typeface="Times New Roman" pitchFamily="18" charset="0"/>
              </a:rPr>
              <a:t>Remember to look at the entire system when conducting an administrative inquiry.  Sometimes during an incident such as this, employees with advanced degrees in computer science have forgotten about backup tapes and offsite locations.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7"/>
          <p:cNvSpPr>
            <a:spLocks noGrp="1" noChangeArrowheads="1"/>
          </p:cNvSpPr>
          <p:nvPr>
            <p:ph type="sldNum" sz="quarter" idx="5"/>
          </p:nvPr>
        </p:nvSpPr>
        <p:spPr>
          <a:noFill/>
          <a:ln>
            <a:miter lim="800000"/>
            <a:headEnd/>
            <a:tailEnd/>
          </a:ln>
        </p:spPr>
        <p:txBody>
          <a:bodyPr/>
          <a:lstStyle/>
          <a:p>
            <a:fld id="{B18576E5-9B30-478E-828A-EB5F64EE967D}" type="slidenum">
              <a:rPr lang="en-US" smtClean="0">
                <a:latin typeface="Times New Roman" pitchFamily="18" charset="0"/>
              </a:rPr>
              <a:pPr/>
              <a:t>45</a:t>
            </a:fld>
            <a:endParaRPr lang="en-US" smtClean="0">
              <a:latin typeface="Times New Roman" pitchFamily="18" charset="0"/>
            </a:endParaRPr>
          </a:p>
        </p:txBody>
      </p:sp>
      <p:sp>
        <p:nvSpPr>
          <p:cNvPr id="209922" name="Rectangle 2"/>
          <p:cNvSpPr>
            <a:spLocks noGrp="1" noRot="1" noChangeAspect="1" noChangeArrowheads="1" noTextEdit="1"/>
          </p:cNvSpPr>
          <p:nvPr>
            <p:ph type="sldImg"/>
          </p:nvPr>
        </p:nvSpPr>
        <p:spPr>
          <a:xfrm>
            <a:off x="1190625" y="693738"/>
            <a:ext cx="4630738" cy="3473450"/>
          </a:xfrm>
          <a:ln/>
        </p:spPr>
      </p:sp>
      <p:sp>
        <p:nvSpPr>
          <p:cNvPr id="209923" name="Rectangle 3"/>
          <p:cNvSpPr>
            <a:spLocks noGrp="1" noChangeArrowheads="1"/>
          </p:cNvSpPr>
          <p:nvPr>
            <p:ph type="body" idx="1"/>
          </p:nvPr>
        </p:nvSpPr>
        <p:spPr>
          <a:noFill/>
        </p:spPr>
        <p:txBody>
          <a:bodyPr/>
          <a:lstStyle/>
          <a:p>
            <a:r>
              <a:rPr lang="en-US" smtClean="0">
                <a:latin typeface="Times New Roman" pitchFamily="18" charset="0"/>
              </a:rPr>
              <a:t>Audit trails are important aspects of the AI as they reveal who and how the system has been used.  They may provide you with additional details as to who accessed the system during the time of the contamination.  Also, some email systems will record further dissemination of email.  </a:t>
            </a:r>
          </a:p>
          <a:p>
            <a:endParaRPr lang="en-US" smtClean="0">
              <a:latin typeface="Times New Roman" pitchFamily="18" charset="0"/>
            </a:endParaRPr>
          </a:p>
          <a:p>
            <a:r>
              <a:rPr lang="en-US" smtClean="0">
                <a:latin typeface="Times New Roman" pitchFamily="18" charset="0"/>
              </a:rPr>
              <a:t>It would be a good idea not limit your interviews to only the people on the system as there may have been other people involved indirectly.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a:ln>
            <a:miter lim="800000"/>
            <a:headEnd/>
            <a:tailEnd/>
          </a:ln>
        </p:spPr>
        <p:txBody>
          <a:bodyPr/>
          <a:lstStyle/>
          <a:p>
            <a:fld id="{2873F483-0423-49EF-9E0F-E9A7A31CF49F}" type="slidenum">
              <a:rPr lang="en-US" smtClean="0">
                <a:latin typeface="Times New Roman" pitchFamily="18" charset="0"/>
              </a:rPr>
              <a:pPr/>
              <a:t>46</a:t>
            </a:fld>
            <a:endParaRPr lang="en-US" smtClean="0">
              <a:latin typeface="Times New Roman" pitchFamily="18" charset="0"/>
            </a:endParaRPr>
          </a:p>
        </p:txBody>
      </p:sp>
      <p:sp>
        <p:nvSpPr>
          <p:cNvPr id="211970" name="Rectangle 2"/>
          <p:cNvSpPr>
            <a:spLocks noGrp="1" noRot="1" noChangeAspect="1" noChangeArrowheads="1" noTextEdit="1"/>
          </p:cNvSpPr>
          <p:nvPr>
            <p:ph type="sldImg"/>
          </p:nvPr>
        </p:nvSpPr>
        <p:spPr>
          <a:xfrm>
            <a:off x="1181100" y="696913"/>
            <a:ext cx="4630738" cy="3473450"/>
          </a:xfrm>
          <a:ln/>
        </p:spPr>
      </p:sp>
      <p:sp>
        <p:nvSpPr>
          <p:cNvPr id="211971" name="Rectangle 3"/>
          <p:cNvSpPr>
            <a:spLocks noGrp="1" noChangeArrowheads="1"/>
          </p:cNvSpPr>
          <p:nvPr>
            <p:ph type="body" idx="1"/>
          </p:nvPr>
        </p:nvSpPr>
        <p:spPr>
          <a:noFill/>
        </p:spPr>
        <p:txBody>
          <a:bodyPr/>
          <a:lstStyle/>
          <a:p>
            <a:r>
              <a:rPr lang="en-US" smtClean="0">
                <a:latin typeface="Times New Roman" pitchFamily="18" charset="0"/>
              </a:rPr>
              <a:t>NISPOM Paragraph 1-303c requires you submit a final report to DSS.  This should be very complete and cover any additional details not covered in the preliminary report.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miter lim="800000"/>
            <a:headEnd/>
            <a:tailEnd/>
          </a:ln>
        </p:spPr>
        <p:txBody>
          <a:bodyPr/>
          <a:lstStyle/>
          <a:p>
            <a:fld id="{C40D6B5A-6DFA-4BC2-828E-9922133EBE3A}" type="slidenum">
              <a:rPr lang="en-US" smtClean="0">
                <a:latin typeface="Times New Roman" pitchFamily="18" charset="0"/>
              </a:rPr>
              <a:pPr/>
              <a:t>47</a:t>
            </a:fld>
            <a:endParaRPr lang="en-US" smtClean="0">
              <a:latin typeface="Times New Roman" pitchFamily="18" charset="0"/>
            </a:endParaRPr>
          </a:p>
        </p:txBody>
      </p:sp>
      <p:sp>
        <p:nvSpPr>
          <p:cNvPr id="223234" name="Rectangle 2"/>
          <p:cNvSpPr>
            <a:spLocks noGrp="1" noRot="1" noChangeAspect="1" noChangeArrowheads="1" noTextEdit="1"/>
          </p:cNvSpPr>
          <p:nvPr>
            <p:ph type="sldImg"/>
          </p:nvPr>
        </p:nvSpPr>
        <p:spPr>
          <a:xfrm>
            <a:off x="1181100" y="696913"/>
            <a:ext cx="4630738" cy="3473450"/>
          </a:xfrm>
          <a:ln/>
        </p:spPr>
      </p:sp>
      <p:sp>
        <p:nvSpPr>
          <p:cNvPr id="223235" name="Rectangle 3"/>
          <p:cNvSpPr>
            <a:spLocks noGrp="1" noChangeArrowheads="1"/>
          </p:cNvSpPr>
          <p:nvPr>
            <p:ph type="body" idx="1"/>
          </p:nvPr>
        </p:nvSpPr>
        <p:spPr>
          <a:noFill/>
        </p:spPr>
        <p:txBody>
          <a:bodyPr/>
          <a:lstStyle/>
          <a:p>
            <a:r>
              <a:rPr lang="en-US" smtClean="0">
                <a:latin typeface="Times New Roman" pitchFamily="18" charset="0"/>
              </a:rPr>
              <a:t>Lastly, DSS will ask you to notify your government customer of the situation, what type of hardware and operating system platforms are in use and what cleanup action the company has taken.  Additionally, DSS will ask you to request they provide you with any further cleanup procedures within 30 days.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miter lim="800000"/>
            <a:headEnd/>
            <a:tailEnd/>
          </a:ln>
        </p:spPr>
        <p:txBody>
          <a:bodyPr/>
          <a:lstStyle/>
          <a:p>
            <a:fld id="{B31AD4EA-C0A4-4AD8-81ED-881439B8F3DD}" type="slidenum">
              <a:rPr lang="en-US" smtClean="0">
                <a:latin typeface="Times New Roman" pitchFamily="18" charset="0"/>
              </a:rPr>
              <a:pPr/>
              <a:t>49</a:t>
            </a:fld>
            <a:endParaRPr lang="en-US" smtClean="0">
              <a:latin typeface="Times New Roman" pitchFamily="18" charset="0"/>
            </a:endParaRPr>
          </a:p>
        </p:txBody>
      </p:sp>
      <p:sp>
        <p:nvSpPr>
          <p:cNvPr id="219138" name="Rectangle 2"/>
          <p:cNvSpPr>
            <a:spLocks noChangeArrowheads="1"/>
          </p:cNvSpPr>
          <p:nvPr/>
        </p:nvSpPr>
        <p:spPr bwMode="auto">
          <a:xfrm>
            <a:off x="3971925" y="0"/>
            <a:ext cx="3038475" cy="465138"/>
          </a:xfrm>
          <a:prstGeom prst="rect">
            <a:avLst/>
          </a:prstGeom>
          <a:noFill/>
          <a:ln w="12700">
            <a:noFill/>
            <a:miter lim="800000"/>
            <a:headEnd/>
            <a:tailEnd/>
          </a:ln>
        </p:spPr>
        <p:txBody>
          <a:bodyPr wrap="none" lIns="93177" tIns="46589" rIns="93177" bIns="46589" anchor="ctr"/>
          <a:lstStyle/>
          <a:p>
            <a:pPr eaLnBrk="0" hangingPunct="0"/>
            <a:endParaRPr lang="en-US"/>
          </a:p>
        </p:txBody>
      </p:sp>
      <p:sp>
        <p:nvSpPr>
          <p:cNvPr id="219139" name="Rectangle 3"/>
          <p:cNvSpPr>
            <a:spLocks noChangeArrowheads="1"/>
          </p:cNvSpPr>
          <p:nvPr/>
        </p:nvSpPr>
        <p:spPr bwMode="auto">
          <a:xfrm>
            <a:off x="3971925" y="8831263"/>
            <a:ext cx="3038475" cy="465137"/>
          </a:xfrm>
          <a:prstGeom prst="rect">
            <a:avLst/>
          </a:prstGeom>
          <a:noFill/>
          <a:ln w="12700">
            <a:noFill/>
            <a:miter lim="800000"/>
            <a:headEnd/>
            <a:tailEnd/>
          </a:ln>
        </p:spPr>
        <p:txBody>
          <a:bodyPr lIns="92207" tIns="45295" rIns="92207" bIns="45295" anchor="b"/>
          <a:lstStyle/>
          <a:p>
            <a:pPr algn="r" eaLnBrk="0" hangingPunct="0"/>
            <a:r>
              <a:rPr lang="en-US" sz="1200"/>
              <a:t>8</a:t>
            </a:r>
          </a:p>
        </p:txBody>
      </p:sp>
      <p:sp>
        <p:nvSpPr>
          <p:cNvPr id="219140" name="Rectangle 4"/>
          <p:cNvSpPr>
            <a:spLocks noChangeArrowheads="1"/>
          </p:cNvSpPr>
          <p:nvPr/>
        </p:nvSpPr>
        <p:spPr bwMode="auto">
          <a:xfrm>
            <a:off x="0" y="8831263"/>
            <a:ext cx="3038475" cy="465137"/>
          </a:xfrm>
          <a:prstGeom prst="rect">
            <a:avLst/>
          </a:prstGeom>
          <a:noFill/>
          <a:ln w="12700">
            <a:noFill/>
            <a:miter lim="800000"/>
            <a:headEnd/>
            <a:tailEnd/>
          </a:ln>
        </p:spPr>
        <p:txBody>
          <a:bodyPr wrap="none" lIns="93177" tIns="46589" rIns="93177" bIns="46589" anchor="ctr"/>
          <a:lstStyle/>
          <a:p>
            <a:pPr eaLnBrk="0" hangingPunct="0"/>
            <a:endParaRPr lang="en-US"/>
          </a:p>
        </p:txBody>
      </p:sp>
      <p:sp>
        <p:nvSpPr>
          <p:cNvPr id="219141" name="Rectangle 5"/>
          <p:cNvSpPr>
            <a:spLocks noChangeArrowheads="1"/>
          </p:cNvSpPr>
          <p:nvPr/>
        </p:nvSpPr>
        <p:spPr bwMode="auto">
          <a:xfrm>
            <a:off x="0" y="0"/>
            <a:ext cx="3038475" cy="465138"/>
          </a:xfrm>
          <a:prstGeom prst="rect">
            <a:avLst/>
          </a:prstGeom>
          <a:noFill/>
          <a:ln w="12700">
            <a:noFill/>
            <a:miter lim="800000"/>
            <a:headEnd/>
            <a:tailEnd/>
          </a:ln>
        </p:spPr>
        <p:txBody>
          <a:bodyPr wrap="none" lIns="93177" tIns="46589" rIns="93177" bIns="46589" anchor="ctr"/>
          <a:lstStyle/>
          <a:p>
            <a:pPr eaLnBrk="0" hangingPunct="0"/>
            <a:endParaRPr lang="en-US"/>
          </a:p>
        </p:txBody>
      </p:sp>
      <p:sp>
        <p:nvSpPr>
          <p:cNvPr id="219142" name="Rectangle 6"/>
          <p:cNvSpPr>
            <a:spLocks noGrp="1" noChangeArrowheads="1"/>
          </p:cNvSpPr>
          <p:nvPr>
            <p:ph type="body" idx="1"/>
          </p:nvPr>
        </p:nvSpPr>
        <p:spPr>
          <a:noFill/>
        </p:spPr>
        <p:txBody>
          <a:bodyPr lIns="92207" tIns="45295" rIns="92207" bIns="45295"/>
          <a:lstStyle/>
          <a:p>
            <a:r>
              <a:rPr lang="en-US" smtClean="0">
                <a:latin typeface="Times New Roman" pitchFamily="18" charset="0"/>
              </a:rPr>
              <a:t>Here is just a partial list of products that have been authorized for cleanup in the past. As stated earlier, DSS does not endorse use of any products.  You can refer to the Assessed Products List on the DSS Information Assurance website for further information.  </a:t>
            </a:r>
          </a:p>
          <a:p>
            <a:endParaRPr lang="en-US" smtClean="0">
              <a:latin typeface="Times New Roman" pitchFamily="18" charset="0"/>
            </a:endParaRPr>
          </a:p>
        </p:txBody>
      </p:sp>
      <p:sp>
        <p:nvSpPr>
          <p:cNvPr id="219143" name="Rectangle 7"/>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7"/>
          <p:cNvSpPr>
            <a:spLocks noGrp="1" noChangeArrowheads="1"/>
          </p:cNvSpPr>
          <p:nvPr>
            <p:ph type="sldNum" sz="quarter" idx="5"/>
          </p:nvPr>
        </p:nvSpPr>
        <p:spPr>
          <a:noFill/>
          <a:ln>
            <a:miter lim="800000"/>
            <a:headEnd/>
            <a:tailEnd/>
          </a:ln>
        </p:spPr>
        <p:txBody>
          <a:bodyPr/>
          <a:lstStyle/>
          <a:p>
            <a:fld id="{42C418EB-1501-4CF7-9E2C-3D75ECF7FD39}" type="slidenum">
              <a:rPr lang="en-US" smtClean="0">
                <a:latin typeface="Times New Roman" pitchFamily="18" charset="0"/>
              </a:rPr>
              <a:pPr/>
              <a:t>50</a:t>
            </a:fld>
            <a:endParaRPr lang="en-US" smtClean="0">
              <a:latin typeface="Times New Roman" pitchFamily="18" charset="0"/>
            </a:endParaRPr>
          </a:p>
        </p:txBody>
      </p:sp>
      <p:sp>
        <p:nvSpPr>
          <p:cNvPr id="226306" name="Rectangle 2"/>
          <p:cNvSpPr>
            <a:spLocks noGrp="1" noRot="1" noChangeAspect="1" noChangeArrowheads="1" noTextEdit="1"/>
          </p:cNvSpPr>
          <p:nvPr>
            <p:ph type="sldImg"/>
          </p:nvPr>
        </p:nvSpPr>
        <p:spPr>
          <a:xfrm>
            <a:off x="1190625" y="693738"/>
            <a:ext cx="4630738" cy="3473450"/>
          </a:xfrm>
          <a:ln/>
        </p:spPr>
      </p:sp>
      <p:sp>
        <p:nvSpPr>
          <p:cNvPr id="226307" name="Rectangle 3"/>
          <p:cNvSpPr>
            <a:spLocks noGrp="1" noChangeArrowheads="1"/>
          </p:cNvSpPr>
          <p:nvPr>
            <p:ph type="body" idx="1"/>
          </p:nvPr>
        </p:nvSpPr>
        <p:spPr>
          <a:noFill/>
        </p:spPr>
        <p:txBody>
          <a:bodyPr/>
          <a:lstStyle/>
          <a:p>
            <a:r>
              <a:rPr lang="en-US" smtClean="0">
                <a:latin typeface="Times New Roman" pitchFamily="18" charset="0"/>
              </a:rPr>
              <a:t>I have reviewed with you some things that cause contaminations, some possible cleanup considerations and the NISPOM reporting requirements.  Thank you for your attention.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miter lim="800000"/>
            <a:headEnd/>
            <a:tailEnd/>
          </a:ln>
        </p:spPr>
        <p:txBody>
          <a:bodyPr/>
          <a:lstStyle/>
          <a:p>
            <a:fld id="{8341AF58-92BC-47C2-8924-AAC0590F8092}" type="slidenum">
              <a:rPr lang="en-US" smtClean="0">
                <a:latin typeface="Times New Roman" pitchFamily="18" charset="0"/>
              </a:rPr>
              <a:pPr/>
              <a:t>16</a:t>
            </a:fld>
            <a:endParaRPr lang="en-US" dirty="0" smtClean="0">
              <a:latin typeface="Times New Roman" pitchFamily="18" charset="0"/>
            </a:endParaRPr>
          </a:p>
        </p:txBody>
      </p:sp>
      <p:sp>
        <p:nvSpPr>
          <p:cNvPr id="187394" name="Rectangle 2"/>
          <p:cNvSpPr>
            <a:spLocks noGrp="1" noRot="1" noChangeAspect="1" noChangeArrowheads="1" noTextEdit="1"/>
          </p:cNvSpPr>
          <p:nvPr>
            <p:ph type="sldImg"/>
          </p:nvPr>
        </p:nvSpPr>
        <p:spPr>
          <a:xfrm>
            <a:off x="1190625" y="693738"/>
            <a:ext cx="4630738" cy="3473450"/>
          </a:xfrm>
          <a:ln/>
        </p:spPr>
      </p:sp>
      <p:sp>
        <p:nvSpPr>
          <p:cNvPr id="187395" name="Rectangle 3"/>
          <p:cNvSpPr>
            <a:spLocks noGrp="1" noChangeArrowheads="1"/>
          </p:cNvSpPr>
          <p:nvPr>
            <p:ph type="body" idx="1"/>
          </p:nvPr>
        </p:nvSpPr>
        <p:spPr>
          <a:noFill/>
        </p:spPr>
        <p:txBody>
          <a:bodyPr/>
          <a:lstStyle/>
          <a:p>
            <a:r>
              <a:rPr lang="en-US" dirty="0" smtClean="0">
                <a:latin typeface="Times New Roman" pitchFamily="18" charset="0"/>
              </a:rPr>
              <a:t>The NISPOM requires you immediately conduct a preliminary inquiry into the circumstances around a loss, compromise or suspected compromise.  </a:t>
            </a:r>
          </a:p>
          <a:p>
            <a:endParaRPr lang="en-US" dirty="0" smtClean="0">
              <a:latin typeface="Times New Roman" pitchFamily="18" charset="0"/>
            </a:endParaRPr>
          </a:p>
          <a:p>
            <a:r>
              <a:rPr lang="en-US" dirty="0" smtClean="0">
                <a:latin typeface="Times New Roman" pitchFamily="18" charset="0"/>
              </a:rPr>
              <a:t>You’ll may want to follow the reporter’s W5H by interviewing people and determining who, what, where, when, why and how and the extent of the contamination.</a:t>
            </a:r>
          </a:p>
          <a:p>
            <a:endParaRPr lang="en-US" dirty="0" smtClean="0">
              <a:latin typeface="Times New Roman" pitchFamily="18" charset="0"/>
            </a:endParaRPr>
          </a:p>
          <a:p>
            <a:r>
              <a:rPr lang="en-US" dirty="0" smtClean="0">
                <a:latin typeface="Times New Roman" pitchFamily="18" charset="0"/>
              </a:rPr>
              <a:t>You should then make a preliminary finding:  Did a loss, compromise or suspected compromise occur?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miter lim="800000"/>
            <a:headEnd/>
            <a:tailEnd/>
          </a:ln>
        </p:spPr>
        <p:txBody>
          <a:bodyPr/>
          <a:lstStyle/>
          <a:p>
            <a:fld id="{831B29B8-3D65-422E-BCB7-F649276B6779}" type="slidenum">
              <a:rPr lang="en-US" smtClean="0">
                <a:latin typeface="Times New Roman" pitchFamily="18" charset="0"/>
              </a:rPr>
              <a:pPr/>
              <a:t>31</a:t>
            </a:fld>
            <a:endParaRPr lang="en-US" dirty="0" smtClean="0">
              <a:latin typeface="Times New Roman" pitchFamily="18" charset="0"/>
            </a:endParaRPr>
          </a:p>
        </p:txBody>
      </p:sp>
      <p:sp>
        <p:nvSpPr>
          <p:cNvPr id="20482" name="Rectangle 2"/>
          <p:cNvSpPr>
            <a:spLocks noGrp="1" noRot="1" noChangeAspect="1" noChangeArrowheads="1" noTextEdit="1"/>
          </p:cNvSpPr>
          <p:nvPr>
            <p:ph type="sldImg"/>
          </p:nvPr>
        </p:nvSpPr>
        <p:spPr>
          <a:xfrm>
            <a:off x="1181100" y="696913"/>
            <a:ext cx="4630738" cy="3473450"/>
          </a:xfrm>
          <a:ln/>
        </p:spPr>
      </p:sp>
      <p:sp>
        <p:nvSpPr>
          <p:cNvPr id="20483" name="Rectangle 3"/>
          <p:cNvSpPr>
            <a:spLocks noGrp="1" noChangeArrowheads="1"/>
          </p:cNvSpPr>
          <p:nvPr>
            <p:ph type="body" idx="1"/>
          </p:nvPr>
        </p:nvSpPr>
        <p:spPr>
          <a:noFill/>
        </p:spPr>
        <p:txBody>
          <a:bodyPr/>
          <a:lstStyle/>
          <a:p>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p:spPr>
        <p:txBody>
          <a:bodyPr/>
          <a:lstStyle/>
          <a:p>
            <a:endParaRPr lang="en-US" dirty="0" smtClean="0">
              <a:latin typeface="Times New Roman" pitchFamily="18" charset="0"/>
            </a:endParaRPr>
          </a:p>
        </p:txBody>
      </p:sp>
      <p:sp>
        <p:nvSpPr>
          <p:cNvPr id="22531" name="Slide Number Placeholder 3"/>
          <p:cNvSpPr>
            <a:spLocks noGrp="1"/>
          </p:cNvSpPr>
          <p:nvPr>
            <p:ph type="sldNum" sz="quarter" idx="5"/>
          </p:nvPr>
        </p:nvSpPr>
        <p:spPr>
          <a:noFill/>
          <a:ln>
            <a:miter lim="800000"/>
            <a:headEnd/>
            <a:tailEnd/>
          </a:ln>
        </p:spPr>
        <p:txBody>
          <a:bodyPr/>
          <a:lstStyle/>
          <a:p>
            <a:fld id="{5240DB41-FE14-4689-997B-9BC573CCB697}" type="slidenum">
              <a:rPr lang="en-US" smtClean="0">
                <a:latin typeface="Times New Roman" pitchFamily="18" charset="0"/>
              </a:rPr>
              <a:pPr/>
              <a:t>32</a:t>
            </a:fld>
            <a:endParaRPr 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miter lim="800000"/>
            <a:headEnd/>
            <a:tailEnd/>
          </a:ln>
        </p:spPr>
        <p:txBody>
          <a:bodyPr/>
          <a:lstStyle/>
          <a:p>
            <a:fld id="{CBDF1112-FA18-466F-A731-7D92F41D3734}" type="slidenum">
              <a:rPr lang="en-US" smtClean="0">
                <a:latin typeface="Times New Roman" pitchFamily="18" charset="0"/>
              </a:rPr>
              <a:pPr/>
              <a:t>33</a:t>
            </a:fld>
            <a:endParaRPr lang="en-US" dirty="0" smtClean="0">
              <a:latin typeface="Times New Roman" pitchFamily="18" charset="0"/>
            </a:endParaRPr>
          </a:p>
        </p:txBody>
      </p:sp>
      <p:sp>
        <p:nvSpPr>
          <p:cNvPr id="18434" name="Rectangle 2"/>
          <p:cNvSpPr>
            <a:spLocks noGrp="1" noChangeArrowheads="1"/>
          </p:cNvSpPr>
          <p:nvPr>
            <p:ph type="body" idx="1"/>
          </p:nvPr>
        </p:nvSpPr>
        <p:spPr>
          <a:ln/>
          <a:extLst/>
        </p:spPr>
        <p:txBody>
          <a:bodyPr lIns="92207" tIns="45295" rIns="92207" bIns="45295"/>
          <a:lstStyle/>
          <a:p>
            <a:pPr>
              <a:defRPr/>
            </a:pPr>
            <a:r>
              <a:rPr lang="en-US" dirty="0" smtClean="0"/>
              <a:t>Once a leak occurs and there is a compromise or potential compromise, this is sometimes the responses from users.  </a:t>
            </a:r>
          </a:p>
          <a:p>
            <a:pPr>
              <a:defRPr/>
            </a:pPr>
            <a:endParaRPr lang="en-US" dirty="0" smtClean="0"/>
          </a:p>
          <a:p>
            <a:pPr>
              <a:defRPr/>
            </a:pPr>
            <a:r>
              <a:rPr lang="en-US" dirty="0" smtClean="0"/>
              <a:t>People may not follow the rules for an assortment of reasons.  They may be very busy.  There may be confusion on the rules or the classification guidance and they didn’t take time to clarify it.  They may be indifferent, don’t think it can’t happen in their company or everyone else is doing it.  We know this is an economically challenging environment, but sometimes they or the company simply states it costs too much.  </a:t>
            </a:r>
            <a:r>
              <a:rPr lang="en-US" b="1" dirty="0" smtClean="0">
                <a:effectLst>
                  <a:outerShdw blurRad="38100" dist="38100" dir="2700000" algn="tl">
                    <a:srgbClr val="C0C0C0"/>
                  </a:outerShdw>
                </a:effectLst>
              </a:rPr>
              <a:t> </a:t>
            </a:r>
          </a:p>
        </p:txBody>
      </p:sp>
      <p:sp>
        <p:nvSpPr>
          <p:cNvPr id="180227" name="Rectangle 3"/>
          <p:cNvSpPr>
            <a:spLocks noGrp="1" noRot="1" noChangeAspect="1" noChangeArrowheads="1" noTextEdit="1"/>
          </p:cNvSpPr>
          <p:nvPr>
            <p:ph type="sldImg"/>
          </p:nvPr>
        </p:nvSpPr>
        <p:spPr>
          <a:xfrm>
            <a:off x="1185863" y="700088"/>
            <a:ext cx="4641850" cy="3481387"/>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7"/>
          <p:cNvSpPr>
            <a:spLocks noGrp="1" noChangeArrowheads="1"/>
          </p:cNvSpPr>
          <p:nvPr>
            <p:ph type="sldNum" sz="quarter" idx="5"/>
          </p:nvPr>
        </p:nvSpPr>
        <p:spPr>
          <a:noFill/>
          <a:ln>
            <a:miter lim="800000"/>
            <a:headEnd/>
            <a:tailEnd/>
          </a:ln>
        </p:spPr>
        <p:txBody>
          <a:bodyPr/>
          <a:lstStyle/>
          <a:p>
            <a:fld id="{AB137D90-5464-4035-B08B-C1E7085434D0}" type="slidenum">
              <a:rPr lang="en-US" smtClean="0">
                <a:latin typeface="Times New Roman" pitchFamily="18" charset="0"/>
              </a:rPr>
              <a:pPr/>
              <a:t>37</a:t>
            </a:fld>
            <a:endParaRPr lang="en-US" smtClean="0">
              <a:latin typeface="Times New Roman" pitchFamily="18" charset="0"/>
            </a:endParaRPr>
          </a:p>
        </p:txBody>
      </p:sp>
      <p:sp>
        <p:nvSpPr>
          <p:cNvPr id="214018" name="Rectangle 2"/>
          <p:cNvSpPr>
            <a:spLocks noGrp="1" noRot="1" noChangeAspect="1" noChangeArrowheads="1" noTextEdit="1"/>
          </p:cNvSpPr>
          <p:nvPr>
            <p:ph type="sldImg"/>
          </p:nvPr>
        </p:nvSpPr>
        <p:spPr>
          <a:xfrm>
            <a:off x="1190625" y="693738"/>
            <a:ext cx="4630738" cy="3473450"/>
          </a:xfrm>
          <a:ln/>
        </p:spPr>
      </p:sp>
      <p:sp>
        <p:nvSpPr>
          <p:cNvPr id="214019" name="Rectangle 3"/>
          <p:cNvSpPr>
            <a:spLocks noGrp="1" noChangeArrowheads="1"/>
          </p:cNvSpPr>
          <p:nvPr>
            <p:ph type="body" idx="1"/>
          </p:nvPr>
        </p:nvSpPr>
        <p:spPr>
          <a:noFill/>
        </p:spPr>
        <p:txBody>
          <a:bodyPr/>
          <a:lstStyle/>
          <a:p>
            <a:r>
              <a:rPr lang="en-US" smtClean="0">
                <a:latin typeface="Times New Roman" pitchFamily="18" charset="0"/>
              </a:rPr>
              <a:t>This is where you should bring out the guidance we discussed earlier.  It will provide valuable assistance in writing the report and with cleanup.  Be especially careful to follow the requirements in the Clearing and Sanitization Matrix.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a:ln>
            <a:miter lim="800000"/>
            <a:headEnd/>
            <a:tailEnd/>
          </a:ln>
        </p:spPr>
        <p:txBody>
          <a:bodyPr/>
          <a:lstStyle/>
          <a:p>
            <a:fld id="{D4454137-EF46-48A9-8F5F-E3D8CB356D98}" type="slidenum">
              <a:rPr lang="en-US" smtClean="0">
                <a:latin typeface="Times New Roman" pitchFamily="18" charset="0"/>
              </a:rPr>
              <a:pPr/>
              <a:t>38</a:t>
            </a:fld>
            <a:endParaRPr lang="en-US" dirty="0" smtClean="0">
              <a:latin typeface="Times New Roman" pitchFamily="18" charset="0"/>
            </a:endParaRPr>
          </a:p>
        </p:txBody>
      </p:sp>
      <p:sp>
        <p:nvSpPr>
          <p:cNvPr id="196610" name="Rectangle 2"/>
          <p:cNvSpPr>
            <a:spLocks noGrp="1" noRot="1" noChangeAspect="1" noChangeArrowheads="1" noTextEdit="1"/>
          </p:cNvSpPr>
          <p:nvPr>
            <p:ph type="sldImg"/>
          </p:nvPr>
        </p:nvSpPr>
        <p:spPr>
          <a:xfrm>
            <a:off x="1190625" y="693738"/>
            <a:ext cx="4630738" cy="3473450"/>
          </a:xfrm>
          <a:ln/>
        </p:spPr>
      </p:sp>
      <p:sp>
        <p:nvSpPr>
          <p:cNvPr id="196611" name="Rectangle 3"/>
          <p:cNvSpPr>
            <a:spLocks noGrp="1" noChangeArrowheads="1"/>
          </p:cNvSpPr>
          <p:nvPr>
            <p:ph type="body" idx="1"/>
          </p:nvPr>
        </p:nvSpPr>
        <p:spPr>
          <a:noFill/>
        </p:spPr>
        <p:txBody>
          <a:bodyPr/>
          <a:lstStyle/>
          <a:p>
            <a:r>
              <a:rPr lang="en-US" dirty="0" smtClean="0">
                <a:latin typeface="Times New Roman" pitchFamily="18" charset="0"/>
              </a:rPr>
              <a:t>This is where you might consider assembling the ad hoc team if you established one. </a:t>
            </a:r>
          </a:p>
          <a:p>
            <a:r>
              <a:rPr lang="en-US" dirty="0" smtClean="0">
                <a:latin typeface="Times New Roman" pitchFamily="18" charset="0"/>
              </a:rPr>
              <a:t>You should prevent further spread and keep unauthorized persons from accessing the information.</a:t>
            </a:r>
          </a:p>
          <a:p>
            <a:r>
              <a:rPr lang="en-US" dirty="0" smtClean="0">
                <a:latin typeface="Times New Roman" pitchFamily="18" charset="0"/>
              </a:rPr>
              <a:t>You may want to consider disconnecting the network, restricting access to affected files and securing all equipment and media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miter lim="800000"/>
            <a:headEnd/>
            <a:tailEnd/>
          </a:ln>
        </p:spPr>
        <p:txBody>
          <a:bodyPr/>
          <a:lstStyle/>
          <a:p>
            <a:fld id="{50CC542B-CEEF-43EA-9202-1F6BF6A5E743}" type="slidenum">
              <a:rPr lang="en-US" smtClean="0">
                <a:latin typeface="Times New Roman" pitchFamily="18" charset="0"/>
              </a:rPr>
              <a:pPr/>
              <a:t>39</a:t>
            </a:fld>
            <a:endParaRPr lang="en-US" dirty="0" smtClean="0">
              <a:latin typeface="Times New Roman" pitchFamily="18" charset="0"/>
            </a:endParaRPr>
          </a:p>
        </p:txBody>
      </p:sp>
      <p:sp>
        <p:nvSpPr>
          <p:cNvPr id="199682" name="Rectangle 2"/>
          <p:cNvSpPr>
            <a:spLocks noGrp="1" noRot="1" noChangeAspect="1" noChangeArrowheads="1" noTextEdit="1"/>
          </p:cNvSpPr>
          <p:nvPr>
            <p:ph type="sldImg"/>
          </p:nvPr>
        </p:nvSpPr>
        <p:spPr>
          <a:xfrm>
            <a:off x="1190625" y="693738"/>
            <a:ext cx="4630738" cy="3473450"/>
          </a:xfrm>
          <a:ln/>
        </p:spPr>
      </p:sp>
      <p:sp>
        <p:nvSpPr>
          <p:cNvPr id="199683" name="Rectangle 3"/>
          <p:cNvSpPr>
            <a:spLocks noGrp="1" noChangeArrowheads="1"/>
          </p:cNvSpPr>
          <p:nvPr>
            <p:ph type="body" idx="1"/>
          </p:nvPr>
        </p:nvSpPr>
        <p:spPr>
          <a:noFill/>
        </p:spPr>
        <p:txBody>
          <a:bodyPr/>
          <a:lstStyle/>
          <a:p>
            <a:r>
              <a:rPr lang="en-US" dirty="0" smtClean="0">
                <a:latin typeface="Times New Roman" pitchFamily="18" charset="0"/>
              </a:rPr>
              <a:t>After securing the information, notify DSS and the government customer for instructions regarding how to proceed with cleanup. Depending on the situation, the customer and DSS may suggest actions ranging from “do nothing” to “destroy all media.”</a:t>
            </a:r>
          </a:p>
          <a:p>
            <a:endParaRPr lang="en-US" dirty="0" smtClean="0">
              <a:latin typeface="Times New Roman" pitchFamily="18" charset="0"/>
            </a:endParaRPr>
          </a:p>
          <a:p>
            <a:r>
              <a:rPr lang="en-US" dirty="0" smtClean="0">
                <a:latin typeface="Times New Roman" pitchFamily="18" charset="0"/>
              </a:rPr>
              <a:t>If you delete data now, however, you may complicate a cleanup that could be more simple. This might be an instance where a selective file overwrite might be applicable and could save you from overwriting an entire server.  Each situation should be discussed with DSS and government customer personnel.</a:t>
            </a:r>
          </a:p>
          <a:p>
            <a:endParaRPr lang="en-US" dirty="0" smtClean="0">
              <a:latin typeface="Times New Roman" pitchFamily="18" charset="0"/>
            </a:endParaRPr>
          </a:p>
          <a:p>
            <a:r>
              <a:rPr lang="en-US" dirty="0" smtClean="0">
                <a:latin typeface="Times New Roman" pitchFamily="18"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a:ln>
            <a:miter lim="800000"/>
            <a:headEnd/>
            <a:tailEnd/>
          </a:ln>
        </p:spPr>
        <p:txBody>
          <a:bodyPr/>
          <a:lstStyle/>
          <a:p>
            <a:fld id="{8309F2EF-A99B-487C-B3A8-FB9B404FC4E8}" type="slidenum">
              <a:rPr lang="en-US" smtClean="0">
                <a:latin typeface="Times New Roman" pitchFamily="18" charset="0"/>
              </a:rPr>
              <a:pPr/>
              <a:t>40</a:t>
            </a:fld>
            <a:endParaRPr lang="en-US" dirty="0" smtClean="0">
              <a:latin typeface="Times New Roman" pitchFamily="18" charset="0"/>
            </a:endParaRPr>
          </a:p>
        </p:txBody>
      </p:sp>
      <p:sp>
        <p:nvSpPr>
          <p:cNvPr id="201730" name="Rectangle 2"/>
          <p:cNvSpPr>
            <a:spLocks noChangeArrowheads="1"/>
          </p:cNvSpPr>
          <p:nvPr/>
        </p:nvSpPr>
        <p:spPr bwMode="auto">
          <a:xfrm>
            <a:off x="3971925" y="0"/>
            <a:ext cx="3038475" cy="465138"/>
          </a:xfrm>
          <a:prstGeom prst="rect">
            <a:avLst/>
          </a:prstGeom>
          <a:noFill/>
          <a:ln w="12700">
            <a:noFill/>
            <a:miter lim="800000"/>
            <a:headEnd/>
            <a:tailEnd/>
          </a:ln>
        </p:spPr>
        <p:txBody>
          <a:bodyPr wrap="none" lIns="93177" tIns="46589" rIns="93177" bIns="46589" anchor="ctr"/>
          <a:lstStyle/>
          <a:p>
            <a:pPr eaLnBrk="0" hangingPunct="0"/>
            <a:endParaRPr lang="en-US" dirty="0"/>
          </a:p>
        </p:txBody>
      </p:sp>
      <p:sp>
        <p:nvSpPr>
          <p:cNvPr id="201731" name="Rectangle 3"/>
          <p:cNvSpPr>
            <a:spLocks noChangeArrowheads="1"/>
          </p:cNvSpPr>
          <p:nvPr/>
        </p:nvSpPr>
        <p:spPr bwMode="auto">
          <a:xfrm>
            <a:off x="3971925" y="8831263"/>
            <a:ext cx="3038475" cy="465137"/>
          </a:xfrm>
          <a:prstGeom prst="rect">
            <a:avLst/>
          </a:prstGeom>
          <a:noFill/>
          <a:ln w="12700">
            <a:noFill/>
            <a:miter lim="800000"/>
            <a:headEnd/>
            <a:tailEnd/>
          </a:ln>
        </p:spPr>
        <p:txBody>
          <a:bodyPr lIns="92207" tIns="45295" rIns="92207" bIns="45295" anchor="b"/>
          <a:lstStyle/>
          <a:p>
            <a:pPr algn="r" eaLnBrk="0" hangingPunct="0"/>
            <a:r>
              <a:rPr lang="en-US" sz="1200" dirty="0"/>
              <a:t>2</a:t>
            </a:r>
          </a:p>
        </p:txBody>
      </p:sp>
      <p:sp>
        <p:nvSpPr>
          <p:cNvPr id="201732" name="Rectangle 4"/>
          <p:cNvSpPr>
            <a:spLocks noChangeArrowheads="1"/>
          </p:cNvSpPr>
          <p:nvPr/>
        </p:nvSpPr>
        <p:spPr bwMode="auto">
          <a:xfrm>
            <a:off x="0" y="8831263"/>
            <a:ext cx="3038475" cy="465137"/>
          </a:xfrm>
          <a:prstGeom prst="rect">
            <a:avLst/>
          </a:prstGeom>
          <a:noFill/>
          <a:ln w="12700">
            <a:noFill/>
            <a:miter lim="800000"/>
            <a:headEnd/>
            <a:tailEnd/>
          </a:ln>
        </p:spPr>
        <p:txBody>
          <a:bodyPr wrap="none" lIns="93177" tIns="46589" rIns="93177" bIns="46589" anchor="ctr"/>
          <a:lstStyle/>
          <a:p>
            <a:pPr eaLnBrk="0" hangingPunct="0"/>
            <a:endParaRPr lang="en-US" dirty="0"/>
          </a:p>
        </p:txBody>
      </p:sp>
      <p:sp>
        <p:nvSpPr>
          <p:cNvPr id="201733" name="Rectangle 5"/>
          <p:cNvSpPr>
            <a:spLocks noChangeArrowheads="1"/>
          </p:cNvSpPr>
          <p:nvPr/>
        </p:nvSpPr>
        <p:spPr bwMode="auto">
          <a:xfrm>
            <a:off x="0" y="0"/>
            <a:ext cx="3038475" cy="465138"/>
          </a:xfrm>
          <a:prstGeom prst="rect">
            <a:avLst/>
          </a:prstGeom>
          <a:noFill/>
          <a:ln w="12700">
            <a:noFill/>
            <a:miter lim="800000"/>
            <a:headEnd/>
            <a:tailEnd/>
          </a:ln>
        </p:spPr>
        <p:txBody>
          <a:bodyPr wrap="none" lIns="93177" tIns="46589" rIns="93177" bIns="46589" anchor="ctr"/>
          <a:lstStyle/>
          <a:p>
            <a:pPr eaLnBrk="0" hangingPunct="0"/>
            <a:endParaRPr lang="en-US" dirty="0"/>
          </a:p>
        </p:txBody>
      </p:sp>
      <p:sp>
        <p:nvSpPr>
          <p:cNvPr id="201734" name="Rectangle 6"/>
          <p:cNvSpPr>
            <a:spLocks noGrp="1" noRot="1" noChangeAspect="1" noChangeArrowheads="1" noTextEdit="1"/>
          </p:cNvSpPr>
          <p:nvPr>
            <p:ph type="sldImg"/>
          </p:nvPr>
        </p:nvSpPr>
        <p:spPr>
          <a:ln w="12700" cap="flat"/>
        </p:spPr>
      </p:sp>
      <p:sp>
        <p:nvSpPr>
          <p:cNvPr id="201735" name="Rectangle 7"/>
          <p:cNvSpPr>
            <a:spLocks noGrp="1" noChangeArrowheads="1"/>
          </p:cNvSpPr>
          <p:nvPr>
            <p:ph type="body" idx="1"/>
          </p:nvPr>
        </p:nvSpPr>
        <p:spPr>
          <a:noFill/>
        </p:spPr>
        <p:txBody>
          <a:bodyPr lIns="92207" tIns="45295" rIns="92207" bIns="45295"/>
          <a:lstStyle/>
          <a:p>
            <a:r>
              <a:rPr lang="en-US" dirty="0" smtClean="0">
                <a:latin typeface="Times New Roman" pitchFamily="18" charset="0"/>
              </a:rPr>
              <a:t>Once the IS Rep and ISSP are notified, they will do as much as possible to work with you in the cleanup and to limit further systems from being contaminated.  </a:t>
            </a:r>
          </a:p>
          <a:p>
            <a:endParaRPr lang="en-US" dirty="0" smtClean="0">
              <a:latin typeface="Times New Roman" pitchFamily="18" charset="0"/>
            </a:endParaRPr>
          </a:p>
          <a:p>
            <a:r>
              <a:rPr lang="en-US" dirty="0" smtClean="0">
                <a:latin typeface="Times New Roman" pitchFamily="18" charset="0"/>
              </a:rPr>
              <a:t>If you don’t have a procedure for sanitizing the system because it’s unclassified, they may try to help you find one. </a:t>
            </a:r>
          </a:p>
          <a:p>
            <a:endParaRPr lang="en-US" sz="2400"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461963" y="1700768"/>
            <a:ext cx="8234565" cy="1143000"/>
          </a:xfrm>
        </p:spPr>
        <p:txBody>
          <a:bodyPr anchor="ctr"/>
          <a:lstStyle>
            <a:lvl1pPr algn="ctr" defTabSz="877888">
              <a:defRPr sz="4400"/>
            </a:lvl1pPr>
          </a:lstStyle>
          <a:p>
            <a:r>
              <a:rPr lang="en-US" smtClean="0"/>
              <a:t>Click to edit Master title style</a:t>
            </a:r>
            <a:endParaRPr lang="en-US" dirty="0"/>
          </a:p>
        </p:txBody>
      </p:sp>
      <p:sp>
        <p:nvSpPr>
          <p:cNvPr id="7173" name="Rectangle 5"/>
          <p:cNvSpPr>
            <a:spLocks noGrp="1" noChangeArrowheads="1"/>
          </p:cNvSpPr>
          <p:nvPr>
            <p:ph type="subTitle" idx="1"/>
          </p:nvPr>
        </p:nvSpPr>
        <p:spPr>
          <a:xfrm>
            <a:off x="481858" y="2980332"/>
            <a:ext cx="8194774" cy="1008540"/>
          </a:xfrm>
        </p:spPr>
        <p:txBody>
          <a:bodyPr anchor="ctr">
            <a:noAutofit/>
          </a:bodyPr>
          <a:lstStyle>
            <a:lvl1pPr marL="0" indent="0" algn="ctr">
              <a:spcBef>
                <a:spcPts val="0"/>
              </a:spcBef>
              <a:buFontTx/>
              <a:buNone/>
              <a:defRPr sz="3200">
                <a:effectLst/>
              </a:defRPr>
            </a:lvl1pPr>
          </a:lstStyle>
          <a:p>
            <a:r>
              <a:rPr lang="en-US" smtClean="0"/>
              <a:t>Click to edit Master subtitle style</a:t>
            </a:r>
            <a:endParaRPr lang="en-US" dirty="0"/>
          </a:p>
        </p:txBody>
      </p:sp>
      <p:sp>
        <p:nvSpPr>
          <p:cNvPr id="22" name="Text Placeholder 21"/>
          <p:cNvSpPr>
            <a:spLocks noGrp="1"/>
          </p:cNvSpPr>
          <p:nvPr>
            <p:ph type="body" sz="quarter" idx="10"/>
          </p:nvPr>
        </p:nvSpPr>
        <p:spPr>
          <a:xfrm>
            <a:off x="5052775" y="5370967"/>
            <a:ext cx="3792538" cy="276999"/>
          </a:xfrm>
        </p:spPr>
        <p:txBody>
          <a:bodyPr/>
          <a:lstStyle>
            <a:lvl1pPr marL="0" indent="0">
              <a:spcBef>
                <a:spcPts val="0"/>
              </a:spcBef>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23" name="Text Placeholder 21"/>
          <p:cNvSpPr>
            <a:spLocks noGrp="1"/>
          </p:cNvSpPr>
          <p:nvPr>
            <p:ph type="body" sz="quarter" idx="11"/>
          </p:nvPr>
        </p:nvSpPr>
        <p:spPr>
          <a:xfrm>
            <a:off x="5052775" y="5652182"/>
            <a:ext cx="3792538" cy="246221"/>
          </a:xfrm>
        </p:spPr>
        <p:txBody>
          <a:bodyPr/>
          <a:lstStyle>
            <a:lvl1pPr marL="0" indent="0">
              <a:spcBef>
                <a:spcPts val="0"/>
              </a:spcBef>
              <a:buNone/>
              <a:defRPr sz="16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24" name="Text Placeholder 21"/>
          <p:cNvSpPr>
            <a:spLocks noGrp="1"/>
          </p:cNvSpPr>
          <p:nvPr>
            <p:ph type="body" sz="quarter" idx="12"/>
          </p:nvPr>
        </p:nvSpPr>
        <p:spPr>
          <a:xfrm>
            <a:off x="2868851" y="4108732"/>
            <a:ext cx="3420788" cy="738664"/>
          </a:xfrm>
        </p:spPr>
        <p:txBody>
          <a:bodyPr/>
          <a:lstStyle>
            <a:lvl1pPr marL="0" indent="0" algn="ctr">
              <a:spcBef>
                <a:spcPts val="0"/>
              </a:spcBef>
              <a:buNone/>
              <a:defRPr sz="24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4_1_">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7_1_">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7_1_">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4_1_">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5_1_">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idx="1"/>
          </p:nvPr>
        </p:nvSpPr>
        <p:spPr>
          <a:xfrm>
            <a:off x="461963" y="1354592"/>
            <a:ext cx="8224837" cy="1107996"/>
          </a:xfrm>
        </p:spPr>
        <p:txBody>
          <a:bodyPr/>
          <a:lstStyle>
            <a:lvl1pPr>
              <a:defRPr>
                <a:effectLst/>
              </a:defRPr>
            </a:lvl1pPr>
            <a:lvl2pPr>
              <a:defRPr sz="2000">
                <a:effectLst/>
              </a:defRPr>
            </a:lvl2pPr>
            <a:lvl3pPr marL="914400" indent="-184150">
              <a:buSzPct val="80000"/>
              <a:defRPr sz="1800">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1963" y="458991"/>
            <a:ext cx="7312025" cy="531812"/>
          </a:xfrm>
        </p:spPr>
        <p:txBody>
          <a:bodyPr/>
          <a:lstStyle>
            <a:lvl1pPr>
              <a:defRPr>
                <a:effectLst/>
              </a:defRPr>
            </a:lvl1pPr>
          </a:lstStyle>
          <a:p>
            <a:r>
              <a:rPr lang="en-US" smtClean="0"/>
              <a:t>Click to edit Master title style</a:t>
            </a:r>
            <a:endParaRPr lang="en-US"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6928" y="2251358"/>
            <a:ext cx="8234160" cy="1477328"/>
          </a:xfrm>
        </p:spPr>
        <p:txBody>
          <a:bodyPr anchor="ctr">
            <a:spAutoFit/>
          </a:bodyPr>
          <a:lstStyle>
            <a:lvl1pPr algn="ctr">
              <a:defRPr sz="4800">
                <a:effectLst/>
              </a:defRPr>
            </a:lvl1pPr>
          </a:lstStyle>
          <a:p>
            <a:r>
              <a:rPr lang="en-US" smtClean="0"/>
              <a:t>Click to edit Master title style</a:t>
            </a:r>
            <a:endParaRPr lang="en-US"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ar">
    <p:spTree>
      <p:nvGrpSpPr>
        <p:cNvPr id="1" name=""/>
        <p:cNvGrpSpPr/>
        <p:nvPr/>
      </p:nvGrpSpPr>
      <p:grpSpPr>
        <a:xfrm>
          <a:off x="0" y="0"/>
          <a:ext cx="0" cy="0"/>
          <a:chOff x="0" y="0"/>
          <a:chExt cx="0" cy="0"/>
        </a:xfrm>
      </p:grpSpPr>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xfrm>
            <a:off x="457200" y="6356350"/>
            <a:ext cx="2133600" cy="365125"/>
          </a:xfrm>
          <a:prstGeom prst="rect">
            <a:avLst/>
          </a:prstGeom>
        </p:spPr>
        <p:txBody>
          <a:bodyPr/>
          <a:lstStyle>
            <a:lvl1pPr eaLnBrk="0" hangingPunct="0">
              <a:defRPr>
                <a:latin typeface="Times New Roman" charset="0"/>
              </a:defRPr>
            </a:lvl1pPr>
          </a:lstStyle>
          <a:p>
            <a:pPr>
              <a:defRPr/>
            </a:pPr>
            <a:endParaRPr lang="en-US"/>
          </a:p>
        </p:txBody>
      </p:sp>
      <p:sp>
        <p:nvSpPr>
          <p:cNvPr id="6" name="Rectangle 10"/>
          <p:cNvSpPr>
            <a:spLocks noGrp="1" noChangeArrowheads="1"/>
          </p:cNvSpPr>
          <p:nvPr>
            <p:ph type="ftr" sz="quarter" idx="11"/>
          </p:nvPr>
        </p:nvSpPr>
        <p:spPr>
          <a:xfrm>
            <a:off x="2667000" y="6356350"/>
            <a:ext cx="3352800" cy="365125"/>
          </a:xfrm>
          <a:prstGeom prst="rect">
            <a:avLst/>
          </a:prstGeom>
        </p:spPr>
        <p:txBody>
          <a:bodyPr/>
          <a:lstStyle>
            <a:lvl1pPr eaLnBrk="0" hangingPunct="0">
              <a:defRPr>
                <a:latin typeface="Times New Roman" charset="0"/>
              </a:defRPr>
            </a:lvl1pPr>
          </a:lstStyle>
          <a:p>
            <a:pPr>
              <a:defRPr/>
            </a:pPr>
            <a:endParaRPr lang="en-US"/>
          </a:p>
        </p:txBody>
      </p:sp>
      <p:sp>
        <p:nvSpPr>
          <p:cNvPr id="7" name="Rectangle 11"/>
          <p:cNvSpPr>
            <a:spLocks noGrp="1" noChangeArrowheads="1"/>
          </p:cNvSpPr>
          <p:nvPr>
            <p:ph type="sldNum" sz="quarter" idx="12"/>
          </p:nvPr>
        </p:nvSpPr>
        <p:spPr>
          <a:xfrm>
            <a:off x="7924800" y="6356350"/>
            <a:ext cx="762000" cy="365125"/>
          </a:xfrm>
          <a:prstGeom prst="rect">
            <a:avLst/>
          </a:prstGeom>
        </p:spPr>
        <p:txBody>
          <a:bodyPr/>
          <a:lstStyle>
            <a:lvl1pPr eaLnBrk="0" hangingPunct="0">
              <a:defRPr>
                <a:latin typeface="Times New Roman" charset="0"/>
              </a:defRPr>
            </a:lvl1pPr>
          </a:lstStyle>
          <a:p>
            <a:pPr>
              <a:defRPr/>
            </a:pPr>
            <a:fld id="{A7426AD4-1946-4870-B6D2-5D6DC7469315}"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Text and Clip Art">
    <p:spTree>
      <p:nvGrpSpPr>
        <p:cNvPr id="1" name=""/>
        <p:cNvGrpSpPr/>
        <p:nvPr/>
      </p:nvGrpSpPr>
      <p:grpSpPr>
        <a:xfrm>
          <a:off x="0" y="0"/>
          <a:ext cx="0" cy="0"/>
          <a:chOff x="0" y="0"/>
          <a:chExt cx="0" cy="0"/>
        </a:xfrm>
      </p:grpSpPr>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2 Content over Text">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461963" y="458788"/>
            <a:ext cx="7312025" cy="53181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5"/>
          <p:cNvSpPr>
            <a:spLocks noGrp="1" noChangeArrowheads="1"/>
          </p:cNvSpPr>
          <p:nvPr>
            <p:ph type="body" idx="1"/>
          </p:nvPr>
        </p:nvSpPr>
        <p:spPr bwMode="auto">
          <a:xfrm>
            <a:off x="461963" y="1304925"/>
            <a:ext cx="8234362" cy="110807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p:txBody>
      </p:sp>
    </p:spTree>
  </p:cSld>
  <p:clrMap bg1="dk2" tx1="lt1" bg2="dk1" tx2="lt2" accent1="accent1" accent2="accent2" accent3="accent3" accent4="accent4" accent5="accent5" accent6="accent6" hlink="hlink" folHlink="folHlink"/>
  <p:sldLayoutIdLst>
    <p:sldLayoutId id="2147483714" r:id="rId1"/>
    <p:sldLayoutId id="2147483710" r:id="rId2"/>
    <p:sldLayoutId id="2147483711" r:id="rId3"/>
    <p:sldLayoutId id="2147483712" r:id="rId4"/>
    <p:sldLayoutId id="2147483713" r:id="rId5"/>
    <p:sldLayoutId id="2147483715" r:id="rId6"/>
    <p:sldLayoutId id="2147483716" r:id="rId7"/>
    <p:sldLayoutId id="2147483718" r:id="rId8"/>
    <p:sldLayoutId id="2147483719" r:id="rId9"/>
    <p:sldLayoutId id="2147483735" r:id="rId10"/>
    <p:sldLayoutId id="2147483736" r:id="rId11"/>
    <p:sldLayoutId id="2147483737" r:id="rId12"/>
    <p:sldLayoutId id="2147483739" r:id="rId13"/>
    <p:sldLayoutId id="2147483742" r:id="rId14"/>
  </p:sldLayoutIdLst>
  <p:transition spd="slow"/>
  <p:timing>
    <p:tnLst>
      <p:par>
        <p:cTn id="1" dur="indefinite" restart="never" nodeType="tmRoot"/>
      </p:par>
    </p:tnLst>
  </p:timing>
  <p:hf sldNum="0" hdr="0" dt="0"/>
  <p:txStyles>
    <p:titleStyle>
      <a:lvl1pPr algn="l" defTabSz="887413" rtl="0" fontAlgn="base">
        <a:spcBef>
          <a:spcPct val="0"/>
        </a:spcBef>
        <a:spcAft>
          <a:spcPct val="0"/>
        </a:spcAft>
        <a:defRPr sz="3600" b="1">
          <a:solidFill>
            <a:schemeClr val="bg1"/>
          </a:solidFill>
          <a:latin typeface="+mj-lt"/>
          <a:ea typeface="ＭＳ Ｐゴシック" pitchFamily="-112" charset="-128"/>
          <a:cs typeface="ＭＳ Ｐゴシック" pitchFamily="-112" charset="-128"/>
        </a:defRPr>
      </a:lvl1pPr>
      <a:lvl2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fontAlgn="base">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p:titleStyle>
    <p:bodyStyle>
      <a:lvl1pPr marL="222250" indent="-222250" algn="l" defTabSz="887413" rtl="0" fontAlgn="base">
        <a:spcBef>
          <a:spcPct val="20000"/>
        </a:spcBef>
        <a:spcAft>
          <a:spcPct val="0"/>
        </a:spcAft>
        <a:buSzPct val="100000"/>
        <a:buChar char="•"/>
        <a:defRPr sz="2400" b="1">
          <a:solidFill>
            <a:schemeClr val="bg2"/>
          </a:solidFill>
          <a:latin typeface="+mn-lt"/>
          <a:ea typeface="ＭＳ Ｐゴシック" pitchFamily="-112" charset="-128"/>
          <a:cs typeface="ＭＳ Ｐゴシック" pitchFamily="-112" charset="-128"/>
        </a:defRPr>
      </a:lvl1pPr>
      <a:lvl2pPr marL="615950" indent="-279400" algn="l" defTabSz="887413" rtl="0" fontAlgn="base">
        <a:spcBef>
          <a:spcPct val="20000"/>
        </a:spcBef>
        <a:spcAft>
          <a:spcPct val="0"/>
        </a:spcAft>
        <a:buSzPct val="100000"/>
        <a:buChar char="–"/>
        <a:defRPr sz="2000" b="1">
          <a:solidFill>
            <a:schemeClr val="bg2"/>
          </a:solidFill>
          <a:latin typeface="+mn-lt"/>
          <a:ea typeface="ＭＳ Ｐゴシック" pitchFamily="-112" charset="-128"/>
        </a:defRPr>
      </a:lvl2pPr>
      <a:lvl3pPr marL="920750" indent="-190500" algn="l" defTabSz="887413" rtl="0" fontAlgn="base">
        <a:spcBef>
          <a:spcPct val="20000"/>
        </a:spcBef>
        <a:spcAft>
          <a:spcPct val="0"/>
        </a:spcAft>
        <a:buSzPct val="80000"/>
        <a:buChar char="•"/>
        <a:defRPr b="1">
          <a:solidFill>
            <a:schemeClr val="bg2"/>
          </a:solidFill>
          <a:latin typeface="+mn-lt"/>
          <a:ea typeface="ＭＳ Ｐゴシック" pitchFamily="-112" charset="-128"/>
        </a:defRPr>
      </a:lvl3pPr>
      <a:lvl4pPr marL="1550988" indent="-222250" algn="l" defTabSz="887413" rtl="0" fontAlgn="base">
        <a:spcBef>
          <a:spcPct val="20000"/>
        </a:spcBef>
        <a:spcAft>
          <a:spcPct val="0"/>
        </a:spcAft>
        <a:buChar char="–"/>
        <a:defRPr sz="2000" b="1">
          <a:solidFill>
            <a:schemeClr val="bg2"/>
          </a:solidFill>
          <a:latin typeface="+mn-lt"/>
          <a:ea typeface="ＭＳ Ｐゴシック" pitchFamily="-112" charset="-128"/>
        </a:defRPr>
      </a:lvl4pPr>
      <a:lvl5pPr marL="1993900" indent="-222250" algn="l" defTabSz="887413" rtl="0" fontAlgn="base">
        <a:spcBef>
          <a:spcPct val="20000"/>
        </a:spcBef>
        <a:spcAft>
          <a:spcPct val="0"/>
        </a:spcAft>
        <a:buChar char="»"/>
        <a:defRPr sz="2000" b="1">
          <a:solidFill>
            <a:schemeClr val="bg2"/>
          </a:solidFill>
          <a:latin typeface="+mn-lt"/>
          <a:ea typeface="ＭＳ Ｐゴシック" pitchFamily="-112" charset="-128"/>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www.dss.mi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comments" Target="../comments/comment1.xml"/><Relationship Id="rId5" Type="http://schemas.openxmlformats.org/officeDocument/2006/relationships/image" Target="../media/image33.e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comments" Target="../comments/comment2.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comments" Target="../comments/comment4.xml"/><Relationship Id="rId5" Type="http://schemas.openxmlformats.org/officeDocument/2006/relationships/image" Target="../media/image43.w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comments" Target="../comments/comment5.xml"/></Relationships>
</file>

<file path=ppt/slides/_rels/slide4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hyperlink" Target="http://csrc.nist.gov/publications/nistpubs/800-88/NISTSP800-88_rev1.pdf"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hyperlink" Target="http://www.niap-ccevs.org/vpl/?tech_name=Sensitive+Data+Protectio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461963" y="685800"/>
            <a:ext cx="7996237" cy="2133600"/>
          </a:xfrm>
        </p:spPr>
        <p:txBody>
          <a:bodyPr/>
          <a:lstStyle/>
          <a:p>
            <a:r>
              <a:rPr lang="en-US" dirty="0" smtClean="0">
                <a:ea typeface="ＭＳ Ｐゴシック" pitchFamily="34" charset="-128"/>
              </a:rPr>
              <a:t>Administrative Inquiries</a:t>
            </a:r>
          </a:p>
        </p:txBody>
      </p:sp>
      <p:sp>
        <p:nvSpPr>
          <p:cNvPr id="15362" name="Text Placeholder 3"/>
          <p:cNvSpPr>
            <a:spLocks noGrp="1"/>
          </p:cNvSpPr>
          <p:nvPr>
            <p:ph type="body" sz="quarter" idx="10"/>
          </p:nvPr>
        </p:nvSpPr>
        <p:spPr>
          <a:xfrm>
            <a:off x="4724401" y="5334000"/>
            <a:ext cx="4121150" cy="1384995"/>
          </a:xfrm>
        </p:spPr>
        <p:txBody>
          <a:bodyPr/>
          <a:lstStyle/>
          <a:p>
            <a:pPr>
              <a:spcBef>
                <a:spcPct val="0"/>
              </a:spcBef>
            </a:pPr>
            <a:r>
              <a:rPr lang="en-US" dirty="0" smtClean="0">
                <a:ea typeface="ＭＳ Ｐゴシック" pitchFamily="34" charset="-128"/>
              </a:rPr>
              <a:t>Charles Duchesne, DSS</a:t>
            </a:r>
          </a:p>
          <a:p>
            <a:pPr>
              <a:spcBef>
                <a:spcPct val="0"/>
              </a:spcBef>
            </a:pPr>
            <a:r>
              <a:rPr lang="en-US" dirty="0" smtClean="0">
                <a:ea typeface="ＭＳ Ｐゴシック" pitchFamily="34" charset="-128"/>
              </a:rPr>
              <a:t>Corrie Velez, Lockheed Martin</a:t>
            </a:r>
          </a:p>
          <a:p>
            <a:pPr>
              <a:spcBef>
                <a:spcPct val="0"/>
              </a:spcBef>
            </a:pPr>
            <a:r>
              <a:rPr lang="en-US" dirty="0" smtClean="0">
                <a:ea typeface="ＭＳ Ｐゴシック" pitchFamily="34" charset="-128"/>
              </a:rPr>
              <a:t>Jennifer Rossignol, Lockheed Martin</a:t>
            </a:r>
          </a:p>
          <a:p>
            <a:pPr>
              <a:spcBef>
                <a:spcPct val="0"/>
              </a:spcBef>
            </a:pPr>
            <a:endParaRPr lang="en-US" dirty="0" smtClean="0">
              <a:ea typeface="ＭＳ Ｐゴシック" pitchFamily="34" charset="-128"/>
            </a:endParaRPr>
          </a:p>
          <a:p>
            <a:pPr>
              <a:spcBef>
                <a:spcPct val="0"/>
              </a:spcBef>
            </a:pPr>
            <a:endParaRPr lang="en-US" dirty="0" smtClean="0">
              <a:ea typeface="ＭＳ Ｐゴシック" pitchFamily="34" charset="-128"/>
            </a:endParaRPr>
          </a:p>
        </p:txBody>
      </p:sp>
      <p:sp>
        <p:nvSpPr>
          <p:cNvPr id="15364" name="Text Placeholder 5"/>
          <p:cNvSpPr>
            <a:spLocks noGrp="1"/>
          </p:cNvSpPr>
          <p:nvPr>
            <p:ph type="body" sz="quarter" idx="12"/>
          </p:nvPr>
        </p:nvSpPr>
        <p:spPr>
          <a:xfrm>
            <a:off x="1295400" y="2667000"/>
            <a:ext cx="6858000" cy="990600"/>
          </a:xfrm>
        </p:spPr>
        <p:txBody>
          <a:bodyPr/>
          <a:lstStyle/>
          <a:p>
            <a:pPr>
              <a:spcBef>
                <a:spcPct val="0"/>
              </a:spcBef>
            </a:pPr>
            <a:r>
              <a:rPr lang="en-US" dirty="0" smtClean="0">
                <a:ea typeface="ＭＳ Ｐゴシック" pitchFamily="34" charset="-128"/>
              </a:rPr>
              <a:t>Florida Industrial Security Working Group</a:t>
            </a:r>
          </a:p>
          <a:p>
            <a:pPr>
              <a:spcBef>
                <a:spcPct val="0"/>
              </a:spcBef>
            </a:pPr>
            <a:r>
              <a:rPr lang="en-US" dirty="0" smtClean="0">
                <a:solidFill>
                  <a:schemeClr val="tx1"/>
                </a:solidFill>
                <a:ea typeface="ＭＳ Ｐゴシック" pitchFamily="34" charset="-128"/>
              </a:rPr>
              <a:t>December 2012</a:t>
            </a:r>
          </a:p>
        </p:txBody>
      </p:sp>
      <p:pic>
        <p:nvPicPr>
          <p:cNvPr id="59393" name="Picture 1" descr="C:\Users\rossignj\AppData\Local\Microsoft\Windows\Temporary Internet Files\Content.IE5\5T5A016B\MC900055527[1].wmf"/>
          <p:cNvPicPr>
            <a:picLocks noChangeAspect="1" noChangeArrowheads="1"/>
          </p:cNvPicPr>
          <p:nvPr/>
        </p:nvPicPr>
        <p:blipFill>
          <a:blip r:embed="rId2" cstate="print"/>
          <a:srcRect/>
          <a:stretch>
            <a:fillRect/>
          </a:stretch>
        </p:blipFill>
        <p:spPr bwMode="auto">
          <a:xfrm>
            <a:off x="609600" y="3200400"/>
            <a:ext cx="2482158" cy="3298479"/>
          </a:xfrm>
          <a:prstGeom prst="rect">
            <a:avLst/>
          </a:prstGeom>
          <a:noFill/>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66800"/>
            <a:ext cx="8153400" cy="5016758"/>
          </a:xfrm>
          <a:prstGeom prst="rect">
            <a:avLst/>
          </a:prstGeom>
        </p:spPr>
        <p:txBody>
          <a:bodyPr wrap="square">
            <a:spAutoFit/>
          </a:bodyPr>
          <a:lstStyle/>
          <a:p>
            <a:pPr marL="233363" indent="-233363">
              <a:buFont typeface="Arial" pitchFamily="34" charset="0"/>
              <a:buChar char="•"/>
            </a:pPr>
            <a:r>
              <a:rPr lang="en-US" sz="2000" b="1" dirty="0" smtClean="0">
                <a:latin typeface="+mn-lt"/>
              </a:rPr>
              <a:t>By ensuring secure and safe information, we enhance customers’ trust and grow our business with new and existing customers</a:t>
            </a:r>
          </a:p>
          <a:p>
            <a:pPr marL="233363" indent="-233363">
              <a:buFont typeface="Arial" pitchFamily="34" charset="0"/>
              <a:buChar char="•"/>
            </a:pPr>
            <a:endParaRPr lang="en-US" sz="2000" b="1" dirty="0" smtClean="0">
              <a:latin typeface="+mn-lt"/>
            </a:endParaRPr>
          </a:p>
          <a:p>
            <a:pPr marL="233363" indent="-233363">
              <a:buFont typeface="Arial" pitchFamily="34" charset="0"/>
              <a:buChar char="•"/>
            </a:pPr>
            <a:r>
              <a:rPr lang="en-US" sz="2000" b="1" dirty="0" smtClean="0">
                <a:latin typeface="+mn-lt"/>
              </a:rPr>
              <a:t>By helping meet our contractual obligations, we help ensure our company’s continued ability to win new business</a:t>
            </a:r>
          </a:p>
          <a:p>
            <a:pPr marL="233363" indent="-233363">
              <a:buFont typeface="Arial" pitchFamily="34" charset="0"/>
              <a:buChar char="•"/>
            </a:pPr>
            <a:endParaRPr lang="en-US" sz="2000" b="1" dirty="0" smtClean="0">
              <a:latin typeface="+mn-lt"/>
            </a:endParaRPr>
          </a:p>
          <a:p>
            <a:pPr marL="233363" indent="-233363">
              <a:buFont typeface="Arial" pitchFamily="34" charset="0"/>
              <a:buChar char="•"/>
            </a:pPr>
            <a:r>
              <a:rPr lang="en-US" sz="2000" b="1" dirty="0" smtClean="0">
                <a:latin typeface="+mn-lt"/>
              </a:rPr>
              <a:t>By reducing incidents we can have a positive effect on the “bottom line” by avoiding wasted time with clean up and remediation efforts </a:t>
            </a:r>
          </a:p>
          <a:p>
            <a:pPr marL="233363" indent="-233363">
              <a:buFont typeface="Arial" pitchFamily="34" charset="0"/>
              <a:buChar char="•"/>
            </a:pPr>
            <a:endParaRPr lang="en-US" sz="2000" b="1" dirty="0" smtClean="0">
              <a:latin typeface="+mn-lt"/>
            </a:endParaRPr>
          </a:p>
          <a:p>
            <a:pPr marL="233363" indent="-233363">
              <a:buFont typeface="Arial" pitchFamily="34" charset="0"/>
              <a:buChar char="•"/>
            </a:pPr>
            <a:r>
              <a:rPr lang="en-US" sz="2000" b="1" dirty="0" smtClean="0">
                <a:latin typeface="+mn-lt"/>
              </a:rPr>
              <a:t>By reducing incidents we help ensure we have done our best to support and protect the </a:t>
            </a:r>
            <a:r>
              <a:rPr lang="en-US" sz="2000" b="1" dirty="0" err="1" smtClean="0">
                <a:latin typeface="+mn-lt"/>
              </a:rPr>
              <a:t>warfighter</a:t>
            </a:r>
            <a:endParaRPr lang="en-US" sz="2000" b="1" dirty="0" smtClean="0">
              <a:latin typeface="+mn-lt"/>
            </a:endParaRPr>
          </a:p>
          <a:p>
            <a:pPr marL="233363" indent="-233363">
              <a:buFont typeface="Arial" pitchFamily="34" charset="0"/>
              <a:buChar char="•"/>
            </a:pPr>
            <a:endParaRPr lang="en-US" sz="2000" b="1" dirty="0" smtClean="0">
              <a:latin typeface="+mn-lt"/>
            </a:endParaRPr>
          </a:p>
          <a:p>
            <a:pPr marL="233363" indent="-233363">
              <a:buFont typeface="Arial" pitchFamily="34" charset="0"/>
              <a:buChar char="•"/>
            </a:pPr>
            <a:r>
              <a:rPr lang="en-US" sz="2000" b="1" dirty="0" smtClean="0">
                <a:latin typeface="+mn-lt"/>
              </a:rPr>
              <a:t>By reducing security incidents, we help ensure national security </a:t>
            </a:r>
          </a:p>
        </p:txBody>
      </p:sp>
      <p:sp>
        <p:nvSpPr>
          <p:cNvPr id="3" name="Title 1"/>
          <p:cNvSpPr txBox="1">
            <a:spLocks/>
          </p:cNvSpPr>
          <p:nvPr/>
        </p:nvSpPr>
        <p:spPr>
          <a:xfrm>
            <a:off x="304800" y="152400"/>
            <a:ext cx="8534400" cy="762000"/>
          </a:xfrm>
          <a:prstGeom prst="rect">
            <a:avLst/>
          </a:prstGeom>
        </p:spPr>
        <p:txBody>
          <a:bodyPr/>
          <a:lstStyle/>
          <a:p>
            <a:pPr marL="0" marR="0" lvl="0" indent="0" algn="l" defTabSz="887413" rtl="0" eaLnBrk="1" fontAlgn="base" latinLnBrk="0" hangingPunct="1">
              <a:lnSpc>
                <a:spcPct val="100000"/>
              </a:lnSpc>
              <a:spcBef>
                <a:spcPct val="0"/>
              </a:spcBef>
              <a:spcAft>
                <a:spcPct val="0"/>
              </a:spcAft>
              <a:buClrTx/>
              <a:buSzTx/>
              <a:buFontTx/>
              <a:buNone/>
              <a:tabLst/>
              <a:defRPr/>
            </a:pPr>
            <a:r>
              <a:rPr lang="en-US" sz="3600" b="1" kern="0" dirty="0" smtClean="0">
                <a:solidFill>
                  <a:schemeClr val="bg1"/>
                </a:solidFill>
                <a:latin typeface="+mj-lt"/>
                <a:ea typeface="ＭＳ Ｐゴシック" pitchFamily="-112" charset="-128"/>
                <a:cs typeface="ＭＳ Ｐゴシック" pitchFamily="-112" charset="-128"/>
              </a:rPr>
              <a:t>What are the benefits of prevention?</a:t>
            </a:r>
            <a:endParaRPr kumimoji="0" lang="en-US" sz="3600" b="1" i="0" u="none" strike="noStrike" kern="0" cap="none" spc="0" normalizeH="0" baseline="0" noProof="0" dirty="0">
              <a:ln>
                <a:noFill/>
              </a:ln>
              <a:solidFill>
                <a:schemeClr val="bg1"/>
              </a:solidFill>
              <a:effectLst/>
              <a:uLnTx/>
              <a:uFillTx/>
              <a:latin typeface="+mj-lt"/>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Placeholder 113"/>
          <p:cNvSpPr>
            <a:spLocks noGrp="1"/>
          </p:cNvSpPr>
          <p:nvPr>
            <p:ph type="body" idx="4294967295"/>
          </p:nvPr>
        </p:nvSpPr>
        <p:spPr>
          <a:xfrm>
            <a:off x="2390014" y="2156327"/>
            <a:ext cx="213917" cy="222048"/>
          </a:xfrm>
          <a:prstGeom prst="rect">
            <a:avLst/>
          </a:prstGeom>
          <a:noFill/>
          <a:ln w="0" cmpd="sng">
            <a:noFill/>
            <a:prstDash val="solid"/>
          </a:ln>
        </p:spPr>
        <p:txBody>
          <a:bodyPr vert="horz" lIns="0" tIns="0" rIns="0" bIns="0" anchor="t"/>
          <a:lstStyle/>
          <a:p>
            <a:pPr algn="l">
              <a:lnSpc>
                <a:spcPct val="480959"/>
              </a:lnSpc>
            </a:pPr>
            <a:r>
              <a:rPr lang="en-US" sz="300" dirty="0">
                <a:solidFill>
                  <a:srgbClr val="FF9A00"/>
                </a:solidFill>
                <a:latin typeface="Arial" panose="22635452340000000000" pitchFamily="2"/>
              </a:rPr>
              <a:t> </a:t>
            </a:r>
          </a:p>
        </p:txBody>
      </p:sp>
      <p:sp>
        <p:nvSpPr>
          <p:cNvPr id="115" name="Text Placeholder 114"/>
          <p:cNvSpPr>
            <a:spLocks noGrp="1"/>
          </p:cNvSpPr>
          <p:nvPr>
            <p:ph type="body" idx="4294967295"/>
          </p:nvPr>
        </p:nvSpPr>
        <p:spPr>
          <a:xfrm>
            <a:off x="2432830" y="2052621"/>
            <a:ext cx="3318898" cy="330076"/>
          </a:xfrm>
          <a:prstGeom prst="rect">
            <a:avLst/>
          </a:prstGeom>
          <a:noFill/>
          <a:ln w="0" cmpd="sng">
            <a:noFill/>
            <a:prstDash val="solid"/>
          </a:ln>
        </p:spPr>
        <p:txBody>
          <a:bodyPr vert="horz" lIns="0" tIns="0" rIns="0" bIns="0" anchor="t"/>
          <a:lstStyle/>
          <a:p>
            <a:pPr>
              <a:lnSpc>
                <a:spcPct val="79679"/>
              </a:lnSpc>
            </a:pPr>
            <a:r>
              <a:rPr lang="en-US" sz="2700" spc="-105" dirty="0" smtClean="0">
                <a:solidFill>
                  <a:srgbClr val="FFFFFF"/>
                </a:solidFill>
                <a:latin typeface="Arial" panose="22635452340000000000" pitchFamily="2"/>
              </a:rPr>
              <a:t>People not following </a:t>
            </a:r>
            <a:endParaRPr lang="en-US" sz="2700" spc="-105" dirty="0">
              <a:solidFill>
                <a:srgbClr val="FFFFFF"/>
              </a:solidFill>
              <a:latin typeface="Arial" panose="22635452340000000000" pitchFamily="2"/>
            </a:endParaRPr>
          </a:p>
        </p:txBody>
      </p:sp>
      <p:sp>
        <p:nvSpPr>
          <p:cNvPr id="116" name="Text Placeholder 115"/>
          <p:cNvSpPr>
            <a:spLocks noGrp="1"/>
          </p:cNvSpPr>
          <p:nvPr>
            <p:ph type="body" idx="4294967295"/>
          </p:nvPr>
        </p:nvSpPr>
        <p:spPr>
          <a:xfrm>
            <a:off x="2814825" y="2434949"/>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17" name="Text Placeholder 116"/>
          <p:cNvSpPr>
            <a:spLocks noGrp="1"/>
          </p:cNvSpPr>
          <p:nvPr>
            <p:ph type="body" idx="4294967295"/>
          </p:nvPr>
        </p:nvSpPr>
        <p:spPr>
          <a:xfrm>
            <a:off x="3426016" y="2434949"/>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18" name="Text Placeholder 117"/>
          <p:cNvSpPr>
            <a:spLocks noGrp="1"/>
          </p:cNvSpPr>
          <p:nvPr>
            <p:ph type="body" idx="4294967295"/>
          </p:nvPr>
        </p:nvSpPr>
        <p:spPr>
          <a:xfrm>
            <a:off x="2451133" y="3064992"/>
            <a:ext cx="152798" cy="174535"/>
          </a:xfrm>
          <a:prstGeom prst="rect">
            <a:avLst/>
          </a:prstGeom>
          <a:noFill/>
          <a:ln w="0" cmpd="sng">
            <a:noFill/>
            <a:prstDash val="solid"/>
          </a:ln>
        </p:spPr>
        <p:txBody>
          <a:bodyPr vert="horz" lIns="0" tIns="0" rIns="0" bIns="0" anchor="t"/>
          <a:lstStyle/>
          <a:p>
            <a:pPr algn="l">
              <a:lnSpc>
                <a:spcPct val="378239"/>
              </a:lnSpc>
            </a:pPr>
            <a:r>
              <a:rPr lang="en-US" sz="300" dirty="0">
                <a:solidFill>
                  <a:srgbClr val="FF9A00"/>
                </a:solidFill>
                <a:latin typeface="Arial" panose="22635452340000000000" pitchFamily="2"/>
              </a:rPr>
              <a:t> </a:t>
            </a:r>
          </a:p>
        </p:txBody>
      </p:sp>
      <p:sp>
        <p:nvSpPr>
          <p:cNvPr id="119" name="Text Placeholder 118"/>
          <p:cNvSpPr>
            <a:spLocks noGrp="1"/>
          </p:cNvSpPr>
          <p:nvPr>
            <p:ph type="body" idx="4294967295"/>
          </p:nvPr>
        </p:nvSpPr>
        <p:spPr>
          <a:xfrm>
            <a:off x="3120420" y="2893741"/>
            <a:ext cx="1665497" cy="505203"/>
          </a:xfrm>
          <a:prstGeom prst="rect">
            <a:avLst/>
          </a:prstGeom>
          <a:noFill/>
          <a:ln w="0" cmpd="sng">
            <a:noFill/>
            <a:prstDash val="solid"/>
          </a:ln>
        </p:spPr>
        <p:txBody>
          <a:bodyPr vert="horz" lIns="0" tIns="0" rIns="0" bIns="0" anchor="t"/>
          <a:lstStyle/>
          <a:p>
            <a:pPr>
              <a:lnSpc>
                <a:spcPts val="1906"/>
              </a:lnSpc>
            </a:pPr>
            <a:r>
              <a:rPr lang="en-US" sz="2700" spc="-125" dirty="0">
                <a:solidFill>
                  <a:srgbClr val="FFFFFF"/>
                </a:solidFill>
                <a:latin typeface="Arial" panose="22635452340000000000" pitchFamily="2"/>
              </a:rPr>
              <a:t>Confusion </a:t>
            </a:r>
          </a:p>
        </p:txBody>
      </p:sp>
      <p:sp>
        <p:nvSpPr>
          <p:cNvPr id="124" name="Text Placeholder 123"/>
          <p:cNvSpPr>
            <a:spLocks noGrp="1"/>
          </p:cNvSpPr>
          <p:nvPr>
            <p:ph type="body" idx="4294967295"/>
          </p:nvPr>
        </p:nvSpPr>
        <p:spPr>
          <a:xfrm>
            <a:off x="2390014" y="4468772"/>
            <a:ext cx="213917" cy="410369"/>
          </a:xfrm>
          <a:prstGeom prst="rect">
            <a:avLst/>
          </a:prstGeom>
          <a:noFill/>
          <a:ln w="0" cmpd="sng">
            <a:noFill/>
            <a:prstDash val="solid"/>
          </a:ln>
        </p:spPr>
        <p:txBody>
          <a:bodyPr vert="horz" lIns="0" tIns="0" rIns="0" bIns="0" anchor="t"/>
          <a:lstStyle/>
          <a:p>
            <a:pPr algn="just">
              <a:lnSpc>
                <a:spcPts val="3209"/>
              </a:lnSpc>
            </a:pPr>
            <a:r>
              <a:rPr lang="en-US" sz="300" dirty="0">
                <a:solidFill>
                  <a:srgbClr val="FF9A00"/>
                </a:solidFill>
                <a:latin typeface="Arial" panose="22635452340000000000" pitchFamily="2"/>
              </a:rPr>
              <a:t>    </a:t>
            </a:r>
          </a:p>
        </p:txBody>
      </p:sp>
      <p:sp>
        <p:nvSpPr>
          <p:cNvPr id="125" name="Text Placeholder 124"/>
          <p:cNvSpPr>
            <a:spLocks noGrp="1"/>
          </p:cNvSpPr>
          <p:nvPr>
            <p:ph type="body" idx="4294967295"/>
          </p:nvPr>
        </p:nvSpPr>
        <p:spPr>
          <a:xfrm>
            <a:off x="5947181" y="5952361"/>
            <a:ext cx="185904" cy="461665"/>
          </a:xfrm>
          <a:prstGeom prst="rect">
            <a:avLst/>
          </a:prstGeom>
          <a:noFill/>
          <a:ln w="0" cmpd="sng">
            <a:noFill/>
            <a:prstDash val="solid"/>
          </a:ln>
        </p:spPr>
        <p:txBody>
          <a:bodyPr vert="horz" lIns="0" tIns="0" rIns="0" bIns="0" anchor="t"/>
          <a:lstStyle/>
          <a:p>
            <a:pPr>
              <a:lnSpc>
                <a:spcPts val="1805"/>
              </a:lnSpc>
            </a:pPr>
            <a:r>
              <a:rPr lang="en-US" sz="2700" spc="-155" dirty="0">
                <a:solidFill>
                  <a:srgbClr val="FFFFFF"/>
                </a:solidFill>
                <a:latin typeface="Arial" panose="22635452340000000000" pitchFamily="2"/>
              </a:rPr>
              <a:t>it </a:t>
            </a:r>
          </a:p>
        </p:txBody>
      </p:sp>
      <p:sp>
        <p:nvSpPr>
          <p:cNvPr id="17" name="Title 1"/>
          <p:cNvSpPr txBox="1">
            <a:spLocks/>
          </p:cNvSpPr>
          <p:nvPr/>
        </p:nvSpPr>
        <p:spPr>
          <a:xfrm>
            <a:off x="381000" y="228600"/>
            <a:ext cx="7312025" cy="531812"/>
          </a:xfrm>
          <a:prstGeom prst="rect">
            <a:avLst/>
          </a:prstGeom>
        </p:spPr>
        <p:txBody>
          <a:bodyPr/>
          <a:lstStyle/>
          <a:p>
            <a:pPr marL="0" marR="0" lvl="0" indent="0" algn="l" defTabSz="887413"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ＭＳ Ｐゴシック" pitchFamily="-112" charset="-128"/>
                <a:cs typeface="ＭＳ Ｐゴシック" pitchFamily="-112" charset="-128"/>
              </a:rPr>
              <a:t>Promulgate a policy</a:t>
            </a:r>
            <a:endParaRPr kumimoji="0" lang="en-US" sz="3600" b="1" i="0" u="none" strike="noStrike" kern="0" cap="none" spc="0" normalizeH="0" baseline="0" noProof="0" dirty="0">
              <a:ln>
                <a:noFill/>
              </a:ln>
              <a:solidFill>
                <a:schemeClr val="bg1"/>
              </a:solidFill>
              <a:effectLst/>
              <a:uLnTx/>
              <a:uFillTx/>
              <a:latin typeface="+mj-lt"/>
              <a:ea typeface="ＭＳ Ｐゴシック" pitchFamily="-112" charset="-128"/>
              <a:cs typeface="ＭＳ Ｐゴシック" pitchFamily="-112" charset="-128"/>
            </a:endParaRPr>
          </a:p>
        </p:txBody>
      </p:sp>
      <p:sp>
        <p:nvSpPr>
          <p:cNvPr id="18" name="Text Placeholder 17"/>
          <p:cNvSpPr>
            <a:spLocks noGrp="1"/>
          </p:cNvSpPr>
          <p:nvPr>
            <p:ph type="body" idx="4294967295"/>
          </p:nvPr>
        </p:nvSpPr>
        <p:spPr>
          <a:xfrm>
            <a:off x="914400" y="1295400"/>
            <a:ext cx="7086600" cy="369332"/>
          </a:xfrm>
        </p:spPr>
        <p:txBody>
          <a:bodyPr/>
          <a:lstStyle/>
          <a:p>
            <a:pPr marL="344488" indent="-344488" algn="l">
              <a:buNone/>
            </a:pPr>
            <a:r>
              <a:rPr lang="en-US" dirty="0" smtClean="0"/>
              <a:t>Send to all employees, cleared and </a:t>
            </a:r>
            <a:r>
              <a:rPr lang="en-US" dirty="0" err="1" smtClean="0"/>
              <a:t>uncleared</a:t>
            </a:r>
            <a:endParaRPr lang="en-US" dirty="0" smtClean="0"/>
          </a:p>
        </p:txBody>
      </p:sp>
      <p:sp>
        <p:nvSpPr>
          <p:cNvPr id="13" name="TextBox 12"/>
          <p:cNvSpPr txBox="1"/>
          <p:nvPr/>
        </p:nvSpPr>
        <p:spPr>
          <a:xfrm>
            <a:off x="1143000" y="1828800"/>
            <a:ext cx="6553200" cy="3570208"/>
          </a:xfrm>
          <a:prstGeom prst="rect">
            <a:avLst/>
          </a:prstGeom>
          <a:noFill/>
          <a:ln w="38100">
            <a:solidFill>
              <a:schemeClr val="tx1"/>
            </a:solidFill>
          </a:ln>
          <a:effectLst>
            <a:outerShdw blurRad="50800" dist="38100" dir="2700000" algn="tl" rotWithShape="0">
              <a:prstClr val="black">
                <a:alpha val="40000"/>
              </a:prstClr>
            </a:outerShdw>
          </a:effectLst>
        </p:spPr>
        <p:txBody>
          <a:bodyPr wrap="square" rtlCol="0">
            <a:spAutoFit/>
          </a:bodyPr>
          <a:lstStyle/>
          <a:p>
            <a:endParaRPr lang="en-US" sz="900" b="1" dirty="0" smtClean="0"/>
          </a:p>
          <a:p>
            <a:pPr algn="ctr"/>
            <a:r>
              <a:rPr lang="en-US" sz="1600" b="1" dirty="0" smtClean="0"/>
              <a:t>SECURITY POLICY STATEMENT</a:t>
            </a:r>
            <a:endParaRPr lang="en-US" sz="1600" dirty="0" smtClean="0"/>
          </a:p>
          <a:p>
            <a:r>
              <a:rPr lang="en-US" sz="900" dirty="0" smtClean="0"/>
              <a:t> </a:t>
            </a:r>
          </a:p>
          <a:p>
            <a:r>
              <a:rPr lang="en-US" sz="1200" dirty="0" smtClean="0"/>
              <a:t> </a:t>
            </a:r>
          </a:p>
          <a:p>
            <a:r>
              <a:rPr lang="en-US" sz="1200" dirty="0" smtClean="0"/>
              <a:t> </a:t>
            </a:r>
          </a:p>
          <a:p>
            <a:r>
              <a:rPr lang="en-US" sz="1200" dirty="0" smtClean="0"/>
              <a:t>It is ABC Company’s policy to safeguard all classified information in accordance with the </a:t>
            </a:r>
            <a:r>
              <a:rPr lang="en-US" sz="1200" dirty="0" err="1" smtClean="0"/>
              <a:t>DoD</a:t>
            </a:r>
            <a:r>
              <a:rPr lang="en-US" sz="1200" dirty="0" smtClean="0"/>
              <a:t> 5220.22-M, National Industrial Security Program Operating Manual (NISPOM), dated February 2006.  All employees shall comply with the company’s Security policies.</a:t>
            </a:r>
          </a:p>
          <a:p>
            <a:r>
              <a:rPr lang="en-US" sz="1200" dirty="0" smtClean="0"/>
              <a:t> </a:t>
            </a:r>
          </a:p>
          <a:p>
            <a:r>
              <a:rPr lang="en-US" sz="1200" dirty="0" smtClean="0"/>
              <a:t>At the General Manager for the facility with the responsibility for the facility’s overall operation, I have appointed John Smith as the Facility Security Officer (FSO) and Sharon Martin as the Information System Security Manager (ISSM).  </a:t>
            </a:r>
          </a:p>
          <a:p>
            <a:r>
              <a:rPr lang="en-US" sz="1200" dirty="0" smtClean="0"/>
              <a:t>  </a:t>
            </a:r>
          </a:p>
          <a:p>
            <a:r>
              <a:rPr lang="en-US" sz="1200" dirty="0" smtClean="0"/>
              <a:t>Any employee who fails to adhere to the company Security policies is subject to disciplinary action.</a:t>
            </a:r>
          </a:p>
          <a:p>
            <a:r>
              <a:rPr lang="en-US" sz="1200" dirty="0" smtClean="0"/>
              <a:t> </a:t>
            </a:r>
          </a:p>
          <a:p>
            <a:r>
              <a:rPr lang="en-US" sz="1200" dirty="0" smtClean="0"/>
              <a:t> </a:t>
            </a:r>
          </a:p>
          <a:p>
            <a:r>
              <a:rPr lang="en-US" sz="1200" dirty="0" smtClean="0"/>
              <a:t>_________________________</a:t>
            </a:r>
          </a:p>
          <a:p>
            <a:r>
              <a:rPr lang="en-US" sz="1200" dirty="0" smtClean="0"/>
              <a:t>Suzy </a:t>
            </a:r>
            <a:r>
              <a:rPr lang="en-US" sz="1200" dirty="0" err="1" smtClean="0"/>
              <a:t>Kuzy</a:t>
            </a:r>
            <a:endParaRPr lang="en-US" sz="1200" dirty="0" smtClean="0"/>
          </a:p>
          <a:p>
            <a:r>
              <a:rPr lang="en-US" sz="1200" dirty="0" smtClean="0"/>
              <a:t>General Manager</a:t>
            </a:r>
            <a:endParaRPr lang="en-US" sz="1200" dirty="0" smtClean="0">
              <a:solidFill>
                <a:schemeClr val="bg2"/>
              </a:solidFill>
            </a:endParaRPr>
          </a:p>
        </p:txBody>
      </p:sp>
      <p:pic>
        <p:nvPicPr>
          <p:cNvPr id="136193" name="Picture 1" descr="C:\Users\rossignj\AppData\Local\Microsoft\Windows\Temporary Internet Files\Content.IE5\ACV4GQ3H\MC900024284[1].wmf"/>
          <p:cNvPicPr>
            <a:picLocks noChangeAspect="1" noChangeArrowheads="1"/>
          </p:cNvPicPr>
          <p:nvPr/>
        </p:nvPicPr>
        <p:blipFill>
          <a:blip r:embed="rId2" cstate="print"/>
          <a:srcRect/>
          <a:stretch>
            <a:fillRect/>
          </a:stretch>
        </p:blipFill>
        <p:spPr bwMode="auto">
          <a:xfrm>
            <a:off x="6629400" y="4724400"/>
            <a:ext cx="1967789" cy="156271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ChangeArrowheads="1"/>
          </p:cNvSpPr>
          <p:nvPr/>
        </p:nvSpPr>
        <p:spPr bwMode="auto">
          <a:xfrm>
            <a:off x="457200" y="1295400"/>
            <a:ext cx="7848600" cy="4785926"/>
          </a:xfrm>
          <a:prstGeom prst="rect">
            <a:avLst/>
          </a:prstGeom>
          <a:noFill/>
          <a:ln w="2857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Calibri" pitchFamily="34" charset="0"/>
                <a:cs typeface="Times New Roman" pitchFamily="18" charset="0"/>
              </a:rPr>
              <a:t>In accordance with the requirements of the National Industrial Security Program Operating Manual (NISPOM), Section 1-304, the following policy is applied at this company.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Calibri" pitchFamily="34" charset="0"/>
                <a:cs typeface="Times New Roman" pitchFamily="18" charset="0"/>
              </a:rPr>
              <a:t>DISCIPLINARY PLAN: In the event a Security violation or infraction occurs, discipline may be administered. Personnel who commit honest mistakes without negligence or intent can expect minimum impact from this disciplinary plan. Personnel who voluntarily report Security violations or infractions can expect the complete cooperation of Security; however, repetitious mistakes or blatant negligence may result in disciplinary action.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Calibri" pitchFamily="34" charset="0"/>
                <a:cs typeface="Times New Roman" pitchFamily="18" charset="0"/>
              </a:rPr>
              <a:t>The disciplinary plan recognizes two categories of infringement:</a:t>
            </a:r>
          </a:p>
          <a:p>
            <a:pPr marL="457200" marR="0" lvl="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dirty="0" smtClean="0">
              <a:ln>
                <a:noFill/>
              </a:ln>
              <a:solidFill>
                <a:schemeClr val="tx1"/>
              </a:solidFill>
              <a:effectLst/>
              <a:latin typeface="+mj-lt"/>
              <a:cs typeface="Arial" pitchFamily="34" charset="0"/>
            </a:endParaRPr>
          </a:p>
          <a:p>
            <a:pPr marL="457200" marR="0" lvl="0" algn="l" defTabSz="914400" rtl="0" eaLnBrk="0" fontAlgn="base" latinLnBrk="0" hangingPunct="0">
              <a:lnSpc>
                <a:spcPct val="100000"/>
              </a:lnSpc>
              <a:spcBef>
                <a:spcPct val="0"/>
              </a:spcBef>
              <a:spcAft>
                <a:spcPct val="0"/>
              </a:spcAft>
              <a:buClrTx/>
              <a:buSzTx/>
              <a:buFontTx/>
              <a:buAutoNum type="arabicPeriod"/>
              <a:tabLst/>
            </a:pPr>
            <a:r>
              <a:rPr kumimoji="0" lang="en-US" sz="1100" b="1" i="0" u="none" strike="noStrike" cap="none" normalizeH="0" baseline="0" dirty="0" smtClean="0">
                <a:ln>
                  <a:noFill/>
                </a:ln>
                <a:solidFill>
                  <a:schemeClr val="tx1"/>
                </a:solidFill>
                <a:effectLst/>
                <a:latin typeface="+mj-lt"/>
                <a:ea typeface="Times New Roman" pitchFamily="18" charset="0"/>
                <a:cs typeface="Times New Roman" pitchFamily="18" charset="0"/>
              </a:rPr>
              <a:t>INFRACTION: Any failure to comply with Security regulations or procedures which does not lead to the loss or compromise of classified material.</a:t>
            </a:r>
          </a:p>
          <a:p>
            <a:pPr marL="457200" marR="0" lvl="0" algn="l" defTabSz="914400" rtl="0" eaLnBrk="0" fontAlgn="base" latinLnBrk="0" hangingPunct="0">
              <a:lnSpc>
                <a:spcPct val="100000"/>
              </a:lnSpc>
              <a:spcBef>
                <a:spcPct val="0"/>
              </a:spcBef>
              <a:spcAft>
                <a:spcPct val="0"/>
              </a:spcAft>
              <a:buClrTx/>
              <a:buSzTx/>
              <a:buFontTx/>
              <a:buAutoNum type="arabicPeriod"/>
              <a:tabLst/>
            </a:pPr>
            <a:endParaRPr kumimoji="0" lang="en-US" sz="1000" b="1"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457200" marR="0" lvl="0" algn="l" defTabSz="914400" rtl="0" eaLnBrk="0" fontAlgn="base" latinLnBrk="0" hangingPunct="0">
              <a:lnSpc>
                <a:spcPct val="100000"/>
              </a:lnSpc>
              <a:spcBef>
                <a:spcPct val="0"/>
              </a:spcBef>
              <a:spcAft>
                <a:spcPct val="0"/>
              </a:spcAft>
              <a:buClrTx/>
              <a:buSzTx/>
              <a:buFontTx/>
              <a:buAutoNum type="arabicPeriod"/>
              <a:tabLst/>
            </a:pPr>
            <a:r>
              <a:rPr kumimoji="0" lang="en-US" sz="1100" b="1" i="0" u="none" strike="noStrike" cap="none" normalizeH="0" baseline="0" dirty="0" smtClean="0">
                <a:ln>
                  <a:noFill/>
                </a:ln>
                <a:solidFill>
                  <a:schemeClr val="tx1"/>
                </a:solidFill>
                <a:effectLst/>
                <a:latin typeface="+mj-lt"/>
                <a:ea typeface="Times New Roman" pitchFamily="18" charset="0"/>
                <a:cs typeface="Times New Roman" pitchFamily="18" charset="0"/>
              </a:rPr>
              <a:t>VIOLATION: Any failure to comply with Security regulations or procedures that results in, or potentially could result in, the loss or compromise of classified information. </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600" b="1"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Calibri" pitchFamily="34" charset="0"/>
                <a:cs typeface="Times New Roman" pitchFamily="18" charset="0"/>
              </a:rPr>
              <a:t>PENALTIES: Security violations and infractions with respect to the handling of classified information will be looked at on a case by case basis.  The General Manager and the Facility Security officer (FSO), in consultation with the HR Manager, will determine what, if any, disciplinary action will be taken.  Violations reported will require documented evidence and will remain on file for a period of not less than 12 calendar months.  A graduated measure of response at the very minimum will be employed as follows:</a:t>
            </a:r>
          </a:p>
          <a:p>
            <a:pPr marL="457200" marR="0" lvl="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Calibri" pitchFamily="34" charset="0"/>
                <a:cs typeface="Times New Roman" pitchFamily="18" charset="0"/>
              </a:rPr>
              <a:t>1</a:t>
            </a:r>
            <a:r>
              <a:rPr kumimoji="0" lang="en-US" sz="1200" b="1" i="0" u="none" strike="noStrike" cap="none" normalizeH="0" baseline="30000" dirty="0" smtClean="0">
                <a:ln>
                  <a:noFill/>
                </a:ln>
                <a:solidFill>
                  <a:schemeClr val="tx1"/>
                </a:solidFill>
                <a:effectLst/>
                <a:latin typeface="+mj-lt"/>
                <a:ea typeface="Calibri" pitchFamily="34" charset="0"/>
                <a:cs typeface="Times New Roman" pitchFamily="18" charset="0"/>
              </a:rPr>
              <a:t>st</a:t>
            </a:r>
            <a:r>
              <a:rPr kumimoji="0" lang="en-US" sz="1200" b="1" i="0" u="none" strike="noStrike" cap="none" normalizeH="0" baseline="0" dirty="0" smtClean="0">
                <a:ln>
                  <a:noFill/>
                </a:ln>
                <a:solidFill>
                  <a:schemeClr val="tx1"/>
                </a:solidFill>
                <a:effectLst/>
                <a:latin typeface="+mj-lt"/>
                <a:ea typeface="Calibri" pitchFamily="34" charset="0"/>
                <a:cs typeface="Times New Roman" pitchFamily="18" charset="0"/>
              </a:rPr>
              <a:t> Offense:     Verbal warning to employee</a:t>
            </a:r>
          </a:p>
          <a:p>
            <a:pPr marL="457200" marR="0" lvl="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Calibri" pitchFamily="34" charset="0"/>
                <a:cs typeface="Times New Roman" pitchFamily="18" charset="0"/>
              </a:rPr>
              <a:t>2</a:t>
            </a:r>
            <a:r>
              <a:rPr kumimoji="0" lang="en-US" sz="1200" b="1" i="0" u="none" strike="noStrike" cap="none" normalizeH="0" baseline="30000" dirty="0" smtClean="0">
                <a:ln>
                  <a:noFill/>
                </a:ln>
                <a:solidFill>
                  <a:schemeClr val="tx1"/>
                </a:solidFill>
                <a:effectLst/>
                <a:latin typeface="+mj-lt"/>
                <a:ea typeface="Calibri" pitchFamily="34" charset="0"/>
                <a:cs typeface="Times New Roman" pitchFamily="18" charset="0"/>
              </a:rPr>
              <a:t>nd</a:t>
            </a:r>
            <a:r>
              <a:rPr kumimoji="0" lang="en-US" sz="1200" b="1" i="0" u="none" strike="noStrike" cap="none" normalizeH="0" baseline="0" dirty="0" smtClean="0">
                <a:ln>
                  <a:noFill/>
                </a:ln>
                <a:solidFill>
                  <a:schemeClr val="tx1"/>
                </a:solidFill>
                <a:effectLst/>
                <a:latin typeface="+mj-lt"/>
                <a:ea typeface="Calibri" pitchFamily="34" charset="0"/>
                <a:cs typeface="Times New Roman" pitchFamily="18" charset="0"/>
              </a:rPr>
              <a:t> Offense:     Written warning to employee’s file</a:t>
            </a:r>
          </a:p>
          <a:p>
            <a:pPr marL="457200" marR="0" lvl="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Calibri" pitchFamily="34" charset="0"/>
                <a:cs typeface="Times New Roman" pitchFamily="18" charset="0"/>
              </a:rPr>
              <a:t>3</a:t>
            </a:r>
            <a:r>
              <a:rPr kumimoji="0" lang="en-US" sz="1200" b="1" i="0" u="none" strike="noStrike" cap="none" normalizeH="0" baseline="30000" dirty="0" smtClean="0">
                <a:ln>
                  <a:noFill/>
                </a:ln>
                <a:solidFill>
                  <a:schemeClr val="tx1"/>
                </a:solidFill>
                <a:effectLst/>
                <a:latin typeface="+mj-lt"/>
                <a:ea typeface="Calibri" pitchFamily="34" charset="0"/>
                <a:cs typeface="Times New Roman" pitchFamily="18" charset="0"/>
              </a:rPr>
              <a:t>rd</a:t>
            </a:r>
            <a:r>
              <a:rPr kumimoji="0" lang="en-US" sz="1200" b="1" i="0" u="none" strike="noStrike" cap="none" normalizeH="0" baseline="0" dirty="0" smtClean="0">
                <a:ln>
                  <a:noFill/>
                </a:ln>
                <a:solidFill>
                  <a:schemeClr val="tx1"/>
                </a:solidFill>
                <a:effectLst/>
                <a:latin typeface="+mj-lt"/>
                <a:ea typeface="Calibri" pitchFamily="34" charset="0"/>
                <a:cs typeface="Times New Roman" pitchFamily="18" charset="0"/>
              </a:rPr>
              <a:t> Offense:     General Manager, Facility Security Officer, and HR Manager will determine suitable 		progressive penalty up to and including termination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5" name="Title 1"/>
          <p:cNvSpPr txBox="1">
            <a:spLocks/>
          </p:cNvSpPr>
          <p:nvPr/>
        </p:nvSpPr>
        <p:spPr>
          <a:xfrm>
            <a:off x="381000" y="228600"/>
            <a:ext cx="7312025" cy="531812"/>
          </a:xfrm>
          <a:prstGeom prst="rect">
            <a:avLst/>
          </a:prstGeom>
        </p:spPr>
        <p:txBody>
          <a:bodyPr/>
          <a:lstStyle/>
          <a:p>
            <a:pPr marL="0" marR="0" lvl="0" indent="0" algn="l" defTabSz="887413"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ＭＳ Ｐゴシック" pitchFamily="-112" charset="-128"/>
                <a:cs typeface="ＭＳ Ｐゴシック" pitchFamily="-112" charset="-128"/>
              </a:rPr>
              <a:t>Policy for Disciplinary</a:t>
            </a:r>
            <a:r>
              <a:rPr kumimoji="0" lang="en-US" sz="3600" b="1" i="0" u="none" strike="noStrike" kern="0" cap="none" spc="0" normalizeH="0" noProof="0" dirty="0" smtClean="0">
                <a:ln>
                  <a:noFill/>
                </a:ln>
                <a:solidFill>
                  <a:schemeClr val="bg1"/>
                </a:solidFill>
                <a:effectLst/>
                <a:uLnTx/>
                <a:uFillTx/>
                <a:latin typeface="+mj-lt"/>
                <a:ea typeface="ＭＳ Ｐゴシック" pitchFamily="-112" charset="-128"/>
                <a:cs typeface="ＭＳ Ｐゴシック" pitchFamily="-112" charset="-128"/>
              </a:rPr>
              <a:t> Action</a:t>
            </a:r>
            <a:endParaRPr kumimoji="0" lang="en-US" sz="3600" b="1" i="0" u="none" strike="noStrike" kern="0" cap="none" spc="0" normalizeH="0" baseline="0" noProof="0" dirty="0">
              <a:ln>
                <a:noFill/>
              </a:ln>
              <a:solidFill>
                <a:schemeClr val="bg1"/>
              </a:solidFill>
              <a:effectLst/>
              <a:uLnTx/>
              <a:uFillTx/>
              <a:latin typeface="+mj-lt"/>
              <a:ea typeface="ＭＳ Ｐゴシック" pitchFamily="-112" charset="-128"/>
              <a:cs typeface="ＭＳ Ｐゴシック" pitchFamily="-112" charset="-128"/>
            </a:endParaRPr>
          </a:p>
        </p:txBody>
      </p:sp>
      <p:pic>
        <p:nvPicPr>
          <p:cNvPr id="135169" name="Picture 1" descr="C:\Users\rossignj\AppData\Local\Microsoft\Windows\Temporary Internet Files\Content.IE5\ACV4GQ3H\MC900024288[1].wmf"/>
          <p:cNvPicPr>
            <a:picLocks noChangeAspect="1" noChangeArrowheads="1"/>
          </p:cNvPicPr>
          <p:nvPr/>
        </p:nvPicPr>
        <p:blipFill>
          <a:blip r:embed="rId2" cstate="print"/>
          <a:srcRect/>
          <a:stretch>
            <a:fillRect/>
          </a:stretch>
        </p:blipFill>
        <p:spPr bwMode="auto">
          <a:xfrm>
            <a:off x="7010400" y="457200"/>
            <a:ext cx="1967789" cy="116403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91599" cy="685800"/>
          </a:xfrm>
        </p:spPr>
        <p:txBody>
          <a:bodyPr/>
          <a:lstStyle/>
          <a:p>
            <a:pPr algn="ctr"/>
            <a:r>
              <a:rPr lang="en-US" sz="3400" dirty="0" smtClean="0"/>
              <a:t>Conducting an Administrative Inquiry (AI)</a:t>
            </a:r>
            <a:br>
              <a:rPr lang="en-US" sz="3400" dirty="0" smtClean="0"/>
            </a:br>
            <a:r>
              <a:rPr lang="en-US" sz="3400" dirty="0" smtClean="0"/>
              <a:t>Reference Guide</a:t>
            </a:r>
            <a:endParaRPr lang="en-US" sz="3400" dirty="0"/>
          </a:p>
        </p:txBody>
      </p:sp>
      <p:sp>
        <p:nvSpPr>
          <p:cNvPr id="5" name="Content Placeholder 4"/>
          <p:cNvSpPr>
            <a:spLocks noGrp="1"/>
          </p:cNvSpPr>
          <p:nvPr>
            <p:ph idx="1"/>
          </p:nvPr>
        </p:nvSpPr>
        <p:spPr>
          <a:xfrm>
            <a:off x="228600" y="1905000"/>
            <a:ext cx="8224837" cy="2173672"/>
          </a:xfrm>
          <a:prstGeom prst="rect">
            <a:avLst/>
          </a:prstGeom>
        </p:spPr>
        <p:txBody>
          <a:bodyPr wrap="square">
            <a:spAutoFit/>
          </a:bodyPr>
          <a:lstStyle/>
          <a:p>
            <a:pPr indent="366821" algn="ctr">
              <a:lnSpc>
                <a:spcPct val="89279"/>
              </a:lnSpc>
              <a:buNone/>
            </a:pPr>
            <a:r>
              <a:rPr lang="en-US" u="sng" dirty="0" smtClean="0">
                <a:solidFill>
                  <a:srgbClr val="000000"/>
                </a:solidFill>
                <a:latin typeface="Arial" panose="22635452340000000000" pitchFamily="2"/>
              </a:rPr>
              <a:t>DSS CDSE Administrative Inquiry (AI) </a:t>
            </a:r>
          </a:p>
          <a:p>
            <a:pPr indent="366821" algn="ctr">
              <a:lnSpc>
                <a:spcPct val="89279"/>
              </a:lnSpc>
              <a:buNone/>
            </a:pPr>
            <a:r>
              <a:rPr lang="en-US" u="sng" dirty="0" smtClean="0">
                <a:solidFill>
                  <a:srgbClr val="000000"/>
                </a:solidFill>
                <a:latin typeface="Arial" panose="22635452340000000000" pitchFamily="2"/>
              </a:rPr>
              <a:t>Process Job Aid</a:t>
            </a:r>
          </a:p>
          <a:p>
            <a:pPr indent="366821" algn="ctr">
              <a:lnSpc>
                <a:spcPct val="89279"/>
              </a:lnSpc>
              <a:buNone/>
            </a:pPr>
            <a:endParaRPr lang="en-US" u="sng" dirty="0" smtClean="0">
              <a:solidFill>
                <a:srgbClr val="000000"/>
              </a:solidFill>
              <a:latin typeface="Arial" panose="22635452340000000000" pitchFamily="2"/>
            </a:endParaRPr>
          </a:p>
          <a:p>
            <a:pPr indent="366821" algn="ctr">
              <a:lnSpc>
                <a:spcPct val="89279"/>
              </a:lnSpc>
              <a:buNone/>
            </a:pPr>
            <a:r>
              <a:rPr lang="en-US" u="sng" spc="60" dirty="0" smtClean="0">
                <a:solidFill>
                  <a:srgbClr val="000000"/>
                </a:solidFill>
                <a:latin typeface="Arial" panose="22635452340000000000" pitchFamily="2"/>
                <a:hlinkClick r:id="rId2"/>
              </a:rPr>
              <a:t>www.dss.mil</a:t>
            </a:r>
            <a:endParaRPr lang="en-US" u="sng" spc="60" dirty="0" smtClean="0">
              <a:solidFill>
                <a:srgbClr val="000000"/>
              </a:solidFill>
              <a:latin typeface="Arial" panose="22635452340000000000" pitchFamily="2"/>
            </a:endParaRPr>
          </a:p>
          <a:p>
            <a:pPr indent="366821" algn="ctr">
              <a:lnSpc>
                <a:spcPct val="89279"/>
              </a:lnSpc>
              <a:buNone/>
            </a:pPr>
            <a:endParaRPr lang="en-US" u="sng" spc="60" dirty="0" smtClean="0">
              <a:solidFill>
                <a:srgbClr val="000000"/>
              </a:solidFill>
              <a:latin typeface="Arial" panose="22635452340000000000" pitchFamily="2"/>
            </a:endParaRPr>
          </a:p>
          <a:p>
            <a:pPr indent="366821" algn="ctr">
              <a:lnSpc>
                <a:spcPct val="89279"/>
              </a:lnSpc>
              <a:buNone/>
            </a:pPr>
            <a:r>
              <a:rPr lang="en-US" sz="1400" spc="60" dirty="0" smtClean="0">
                <a:solidFill>
                  <a:srgbClr val="000000"/>
                </a:solidFill>
                <a:latin typeface="Arial" panose="22635452340000000000" pitchFamily="2"/>
              </a:rPr>
              <a:t>http://www.dss.mil/documents/cdse/ai-job-aid-for-industry.pdf</a:t>
            </a:r>
            <a:endParaRPr lang="en-US" sz="1400" spc="60" dirty="0">
              <a:solidFill>
                <a:srgbClr val="000000"/>
              </a:solidFill>
              <a:latin typeface="Arial" panose="22635452340000000000" pitchFamily="2"/>
            </a:endParaRPr>
          </a:p>
        </p:txBody>
      </p:sp>
      <p:sp>
        <p:nvSpPr>
          <p:cNvPr id="4" name="TextBox 3"/>
          <p:cNvSpPr txBox="1"/>
          <p:nvPr/>
        </p:nvSpPr>
        <p:spPr>
          <a:xfrm rot="20406205">
            <a:off x="4994337" y="5117717"/>
            <a:ext cx="3352800" cy="830997"/>
          </a:xfrm>
          <a:prstGeom prst="rect">
            <a:avLst/>
          </a:prstGeom>
          <a:noFill/>
          <a:ln w="9525">
            <a:solidFill>
              <a:schemeClr val="tx1"/>
            </a:solidFill>
          </a:ln>
        </p:spPr>
        <p:txBody>
          <a:bodyPr wrap="square" rtlCol="0">
            <a:spAutoFit/>
          </a:bodyPr>
          <a:lstStyle/>
          <a:p>
            <a:pPr algn="ctr"/>
            <a:r>
              <a:rPr lang="en-US" b="1" i="1" dirty="0" smtClean="0">
                <a:solidFill>
                  <a:schemeClr val="tx1">
                    <a:lumMod val="65000"/>
                    <a:lumOff val="35000"/>
                  </a:schemeClr>
                </a:solidFill>
                <a:latin typeface="+mn-lt"/>
              </a:rPr>
              <a:t>Consult your DSS representative!</a:t>
            </a:r>
            <a:endParaRPr lang="en-US" b="1" i="1" dirty="0" err="1" smtClean="0">
              <a:solidFill>
                <a:schemeClr val="tx1">
                  <a:lumMod val="65000"/>
                  <a:lumOff val="35000"/>
                </a:schemeClr>
              </a:solidFill>
              <a:latin typeface="+mn-lt"/>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Placeholder 113"/>
          <p:cNvSpPr>
            <a:spLocks noGrp="1"/>
          </p:cNvSpPr>
          <p:nvPr>
            <p:ph type="body" idx="4294967295"/>
          </p:nvPr>
        </p:nvSpPr>
        <p:spPr>
          <a:xfrm>
            <a:off x="2390014" y="2156327"/>
            <a:ext cx="213917" cy="222048"/>
          </a:xfrm>
          <a:prstGeom prst="rect">
            <a:avLst/>
          </a:prstGeom>
          <a:noFill/>
          <a:ln w="0" cmpd="sng">
            <a:noFill/>
            <a:prstDash val="solid"/>
          </a:ln>
        </p:spPr>
        <p:txBody>
          <a:bodyPr vert="horz" lIns="0" tIns="0" rIns="0" bIns="0" anchor="t"/>
          <a:lstStyle/>
          <a:p>
            <a:pPr algn="l">
              <a:lnSpc>
                <a:spcPct val="480959"/>
              </a:lnSpc>
            </a:pPr>
            <a:r>
              <a:rPr lang="en-US" sz="300" dirty="0">
                <a:solidFill>
                  <a:srgbClr val="FF9A00"/>
                </a:solidFill>
                <a:latin typeface="Arial" panose="22635452340000000000" pitchFamily="2"/>
              </a:rPr>
              <a:t> </a:t>
            </a:r>
          </a:p>
        </p:txBody>
      </p:sp>
      <p:sp>
        <p:nvSpPr>
          <p:cNvPr id="115" name="Text Placeholder 114"/>
          <p:cNvSpPr>
            <a:spLocks noGrp="1"/>
          </p:cNvSpPr>
          <p:nvPr>
            <p:ph type="body" idx="4294967295"/>
          </p:nvPr>
        </p:nvSpPr>
        <p:spPr>
          <a:xfrm>
            <a:off x="2432830" y="2052621"/>
            <a:ext cx="3318898" cy="330076"/>
          </a:xfrm>
          <a:prstGeom prst="rect">
            <a:avLst/>
          </a:prstGeom>
          <a:noFill/>
          <a:ln w="0" cmpd="sng">
            <a:noFill/>
            <a:prstDash val="solid"/>
          </a:ln>
        </p:spPr>
        <p:txBody>
          <a:bodyPr vert="horz" lIns="0" tIns="0" rIns="0" bIns="0" anchor="t"/>
          <a:lstStyle/>
          <a:p>
            <a:pPr>
              <a:lnSpc>
                <a:spcPct val="79679"/>
              </a:lnSpc>
            </a:pPr>
            <a:r>
              <a:rPr lang="en-US" sz="2700" spc="-105" dirty="0" smtClean="0">
                <a:solidFill>
                  <a:srgbClr val="FFFFFF"/>
                </a:solidFill>
                <a:latin typeface="Arial" panose="22635452340000000000" pitchFamily="2"/>
              </a:rPr>
              <a:t>People not following </a:t>
            </a:r>
            <a:endParaRPr lang="en-US" sz="2700" spc="-105" dirty="0">
              <a:solidFill>
                <a:srgbClr val="FFFFFF"/>
              </a:solidFill>
              <a:latin typeface="Arial" panose="22635452340000000000" pitchFamily="2"/>
            </a:endParaRPr>
          </a:p>
        </p:txBody>
      </p:sp>
      <p:sp>
        <p:nvSpPr>
          <p:cNvPr id="116" name="Text Placeholder 115"/>
          <p:cNvSpPr>
            <a:spLocks noGrp="1"/>
          </p:cNvSpPr>
          <p:nvPr>
            <p:ph type="body" idx="4294967295"/>
          </p:nvPr>
        </p:nvSpPr>
        <p:spPr>
          <a:xfrm>
            <a:off x="2814825" y="2434949"/>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17" name="Text Placeholder 116"/>
          <p:cNvSpPr>
            <a:spLocks noGrp="1"/>
          </p:cNvSpPr>
          <p:nvPr>
            <p:ph type="body" idx="4294967295"/>
          </p:nvPr>
        </p:nvSpPr>
        <p:spPr>
          <a:xfrm>
            <a:off x="3426016" y="2434949"/>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18" name="Text Placeholder 117"/>
          <p:cNvSpPr>
            <a:spLocks noGrp="1"/>
          </p:cNvSpPr>
          <p:nvPr>
            <p:ph type="body" idx="4294967295"/>
          </p:nvPr>
        </p:nvSpPr>
        <p:spPr>
          <a:xfrm>
            <a:off x="2451133" y="3064992"/>
            <a:ext cx="152798" cy="174535"/>
          </a:xfrm>
          <a:prstGeom prst="rect">
            <a:avLst/>
          </a:prstGeom>
          <a:noFill/>
          <a:ln w="0" cmpd="sng">
            <a:noFill/>
            <a:prstDash val="solid"/>
          </a:ln>
        </p:spPr>
        <p:txBody>
          <a:bodyPr vert="horz" lIns="0" tIns="0" rIns="0" bIns="0" anchor="t"/>
          <a:lstStyle/>
          <a:p>
            <a:pPr algn="l">
              <a:lnSpc>
                <a:spcPct val="378239"/>
              </a:lnSpc>
            </a:pPr>
            <a:r>
              <a:rPr lang="en-US" sz="300" dirty="0">
                <a:solidFill>
                  <a:srgbClr val="FF9A00"/>
                </a:solidFill>
                <a:latin typeface="Arial" panose="22635452340000000000" pitchFamily="2"/>
              </a:rPr>
              <a:t> </a:t>
            </a:r>
          </a:p>
        </p:txBody>
      </p:sp>
      <p:sp>
        <p:nvSpPr>
          <p:cNvPr id="119" name="Text Placeholder 118"/>
          <p:cNvSpPr>
            <a:spLocks noGrp="1"/>
          </p:cNvSpPr>
          <p:nvPr>
            <p:ph type="body" idx="4294967295"/>
          </p:nvPr>
        </p:nvSpPr>
        <p:spPr>
          <a:xfrm>
            <a:off x="3120420" y="2893741"/>
            <a:ext cx="1665497" cy="505203"/>
          </a:xfrm>
          <a:prstGeom prst="rect">
            <a:avLst/>
          </a:prstGeom>
          <a:noFill/>
          <a:ln w="0" cmpd="sng">
            <a:noFill/>
            <a:prstDash val="solid"/>
          </a:ln>
        </p:spPr>
        <p:txBody>
          <a:bodyPr vert="horz" lIns="0" tIns="0" rIns="0" bIns="0" anchor="t"/>
          <a:lstStyle/>
          <a:p>
            <a:pPr>
              <a:lnSpc>
                <a:spcPts val="1906"/>
              </a:lnSpc>
            </a:pPr>
            <a:r>
              <a:rPr lang="en-US" sz="2700" spc="-125" dirty="0">
                <a:solidFill>
                  <a:srgbClr val="FFFFFF"/>
                </a:solidFill>
                <a:latin typeface="Arial" panose="22635452340000000000" pitchFamily="2"/>
              </a:rPr>
              <a:t>Confusion </a:t>
            </a:r>
          </a:p>
        </p:txBody>
      </p:sp>
      <p:sp>
        <p:nvSpPr>
          <p:cNvPr id="120" name="Text Placeholder 119"/>
          <p:cNvSpPr>
            <a:spLocks noGrp="1"/>
          </p:cNvSpPr>
          <p:nvPr>
            <p:ph type="body" idx="4294967295"/>
          </p:nvPr>
        </p:nvSpPr>
        <p:spPr>
          <a:xfrm>
            <a:off x="2662026" y="3505465"/>
            <a:ext cx="916787" cy="243656"/>
          </a:xfrm>
          <a:prstGeom prst="rect">
            <a:avLst/>
          </a:prstGeom>
          <a:noFill/>
          <a:ln w="0" cmpd="sng">
            <a:noFill/>
            <a:prstDash val="solid"/>
          </a:ln>
        </p:spPr>
        <p:txBody>
          <a:bodyPr vert="horz" lIns="0" tIns="0" rIns="0" bIns="0" anchor="t"/>
          <a:lstStyle/>
          <a:p>
            <a:pPr>
              <a:lnSpc>
                <a:spcPts val="1906"/>
              </a:lnSpc>
            </a:pPr>
            <a:r>
              <a:rPr lang="en-US" sz="300" spc="216" dirty="0">
                <a:solidFill>
                  <a:srgbClr val="FF9A00"/>
                </a:solidFill>
                <a:latin typeface="Arial" panose="22635452340000000000" pitchFamily="2"/>
              </a:rPr>
              <a:t></a:t>
            </a:r>
            <a:r>
              <a:rPr lang="en-US" sz="2700" spc="216" dirty="0">
                <a:solidFill>
                  <a:srgbClr val="FFFFFF"/>
                </a:solidFill>
                <a:latin typeface="Arial" panose="22635452340000000000" pitchFamily="2"/>
              </a:rPr>
              <a:t> Too </a:t>
            </a:r>
          </a:p>
        </p:txBody>
      </p:sp>
      <p:sp>
        <p:nvSpPr>
          <p:cNvPr id="121" name="Text Placeholder 120"/>
          <p:cNvSpPr>
            <a:spLocks noGrp="1"/>
          </p:cNvSpPr>
          <p:nvPr>
            <p:ph type="body" idx="4294967295"/>
          </p:nvPr>
        </p:nvSpPr>
        <p:spPr>
          <a:xfrm>
            <a:off x="3502414" y="3429000"/>
            <a:ext cx="2291969" cy="330076"/>
          </a:xfrm>
          <a:prstGeom prst="rect">
            <a:avLst/>
          </a:prstGeom>
          <a:noFill/>
          <a:ln w="0" cmpd="sng">
            <a:noFill/>
            <a:prstDash val="solid"/>
          </a:ln>
        </p:spPr>
        <p:txBody>
          <a:bodyPr vert="horz" lIns="0" tIns="0" rIns="0" bIns="0" anchor="t"/>
          <a:lstStyle/>
          <a:p>
            <a:pPr>
              <a:lnSpc>
                <a:spcPct val="79679"/>
              </a:lnSpc>
            </a:pPr>
            <a:r>
              <a:rPr lang="en-US" sz="2700" spc="-95" dirty="0" smtClean="0">
                <a:solidFill>
                  <a:srgbClr val="FFFFFF"/>
                </a:solidFill>
                <a:latin typeface="Arial" panose="22635452340000000000" pitchFamily="2"/>
              </a:rPr>
              <a:t>busy to </a:t>
            </a:r>
            <a:r>
              <a:rPr lang="en-US" sz="2700" spc="-95" dirty="0">
                <a:solidFill>
                  <a:srgbClr val="FFFFFF"/>
                </a:solidFill>
                <a:latin typeface="Arial" panose="22635452340000000000" pitchFamily="2"/>
              </a:rPr>
              <a:t>follow </a:t>
            </a:r>
          </a:p>
        </p:txBody>
      </p:sp>
      <p:sp>
        <p:nvSpPr>
          <p:cNvPr id="122" name="Text Placeholder 121"/>
          <p:cNvSpPr>
            <a:spLocks noGrp="1"/>
          </p:cNvSpPr>
          <p:nvPr>
            <p:ph type="body" idx="4294967295"/>
          </p:nvPr>
        </p:nvSpPr>
        <p:spPr>
          <a:xfrm>
            <a:off x="3349617" y="3887794"/>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23" name="Text Placeholder 122"/>
          <p:cNvSpPr>
            <a:spLocks noGrp="1"/>
          </p:cNvSpPr>
          <p:nvPr>
            <p:ph type="body" idx="4294967295"/>
          </p:nvPr>
        </p:nvSpPr>
        <p:spPr>
          <a:xfrm>
            <a:off x="3884409" y="3887793"/>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24" name="Text Placeholder 123"/>
          <p:cNvSpPr>
            <a:spLocks noGrp="1"/>
          </p:cNvSpPr>
          <p:nvPr>
            <p:ph type="body" idx="4294967295"/>
          </p:nvPr>
        </p:nvSpPr>
        <p:spPr>
          <a:xfrm>
            <a:off x="2390014" y="4468772"/>
            <a:ext cx="213917" cy="410369"/>
          </a:xfrm>
          <a:prstGeom prst="rect">
            <a:avLst/>
          </a:prstGeom>
          <a:noFill/>
          <a:ln w="0" cmpd="sng">
            <a:noFill/>
            <a:prstDash val="solid"/>
          </a:ln>
        </p:spPr>
        <p:txBody>
          <a:bodyPr vert="horz" lIns="0" tIns="0" rIns="0" bIns="0" anchor="t"/>
          <a:lstStyle/>
          <a:p>
            <a:pPr algn="just">
              <a:lnSpc>
                <a:spcPts val="3209"/>
              </a:lnSpc>
            </a:pPr>
            <a:r>
              <a:rPr lang="en-US" sz="300" dirty="0">
                <a:solidFill>
                  <a:srgbClr val="FF9A00"/>
                </a:solidFill>
                <a:latin typeface="Arial" panose="22635452340000000000" pitchFamily="2"/>
              </a:rPr>
              <a:t>    </a:t>
            </a:r>
          </a:p>
        </p:txBody>
      </p:sp>
      <p:sp>
        <p:nvSpPr>
          <p:cNvPr id="125" name="Text Placeholder 124"/>
          <p:cNvSpPr>
            <a:spLocks noGrp="1"/>
          </p:cNvSpPr>
          <p:nvPr>
            <p:ph type="body" idx="4294967295"/>
          </p:nvPr>
        </p:nvSpPr>
        <p:spPr>
          <a:xfrm>
            <a:off x="5947181" y="5952361"/>
            <a:ext cx="185904" cy="461665"/>
          </a:xfrm>
          <a:prstGeom prst="rect">
            <a:avLst/>
          </a:prstGeom>
          <a:noFill/>
          <a:ln w="0" cmpd="sng">
            <a:noFill/>
            <a:prstDash val="solid"/>
          </a:ln>
        </p:spPr>
        <p:txBody>
          <a:bodyPr vert="horz" lIns="0" tIns="0" rIns="0" bIns="0" anchor="t"/>
          <a:lstStyle/>
          <a:p>
            <a:pPr>
              <a:lnSpc>
                <a:spcPts val="1805"/>
              </a:lnSpc>
            </a:pPr>
            <a:r>
              <a:rPr lang="en-US" sz="2700" spc="-155" dirty="0">
                <a:solidFill>
                  <a:srgbClr val="FFFFFF"/>
                </a:solidFill>
                <a:latin typeface="Arial" panose="22635452340000000000" pitchFamily="2"/>
              </a:rPr>
              <a:t>it </a:t>
            </a:r>
          </a:p>
        </p:txBody>
      </p:sp>
      <p:sp>
        <p:nvSpPr>
          <p:cNvPr id="126" name="Text Placeholder 125"/>
          <p:cNvSpPr>
            <a:spLocks noGrp="1"/>
          </p:cNvSpPr>
          <p:nvPr>
            <p:ph type="body" idx="4294967295"/>
          </p:nvPr>
        </p:nvSpPr>
        <p:spPr>
          <a:xfrm>
            <a:off x="2735082" y="4413334"/>
            <a:ext cx="3215123" cy="1802037"/>
          </a:xfrm>
          <a:prstGeom prst="rect">
            <a:avLst/>
          </a:prstGeom>
          <a:noFill/>
          <a:ln w="0" cmpd="sng">
            <a:noFill/>
            <a:prstDash val="solid"/>
          </a:ln>
        </p:spPr>
        <p:txBody>
          <a:bodyPr vert="horz" lIns="0" tIns="0" rIns="0" bIns="0" anchor="t"/>
          <a:lstStyle/>
          <a:p>
            <a:pPr algn="l">
              <a:lnSpc>
                <a:spcPct val="79679"/>
              </a:lnSpc>
            </a:pPr>
            <a:r>
              <a:rPr lang="en-US" sz="2700" dirty="0">
                <a:solidFill>
                  <a:srgbClr val="FFFFFF"/>
                </a:solidFill>
                <a:latin typeface="Arial" panose="22635452340000000000" pitchFamily="2"/>
              </a:rPr>
              <a:t>Indifference </a:t>
            </a:r>
          </a:p>
          <a:p>
            <a:pPr>
              <a:lnSpc>
                <a:spcPct val="95999"/>
              </a:lnSpc>
              <a:spcBef>
                <a:spcPts val="1083"/>
              </a:spcBef>
            </a:pPr>
            <a:r>
              <a:rPr lang="en-US" sz="2700" spc="-100" dirty="0">
                <a:solidFill>
                  <a:srgbClr val="FFFFFF"/>
                </a:solidFill>
                <a:latin typeface="Arial" panose="22635452340000000000" pitchFamily="2"/>
              </a:rPr>
              <a:t>It can’t happen here </a:t>
            </a:r>
          </a:p>
          <a:p>
            <a:pPr algn="l">
              <a:lnSpc>
                <a:spcPct val="81599"/>
              </a:lnSpc>
              <a:spcBef>
                <a:spcPts val="903"/>
              </a:spcBef>
            </a:pPr>
            <a:r>
              <a:rPr lang="en-US" sz="2700" dirty="0">
                <a:solidFill>
                  <a:srgbClr val="FFFFFF"/>
                </a:solidFill>
                <a:latin typeface="Arial" panose="22635452340000000000" pitchFamily="2"/>
              </a:rPr>
              <a:t>It </a:t>
            </a:r>
            <a:r>
              <a:rPr lang="en-US" sz="2700" dirty="0" smtClean="0">
                <a:solidFill>
                  <a:srgbClr val="FFFFFF"/>
                </a:solidFill>
                <a:latin typeface="Arial" panose="22635452340000000000" pitchFamily="2"/>
              </a:rPr>
              <a:t>costs </a:t>
            </a:r>
            <a:r>
              <a:rPr lang="en-US" sz="2700" dirty="0">
                <a:solidFill>
                  <a:srgbClr val="FFFFFF"/>
                </a:solidFill>
                <a:latin typeface="Arial" panose="22635452340000000000" pitchFamily="2"/>
              </a:rPr>
              <a:t>too much </a:t>
            </a:r>
          </a:p>
          <a:p>
            <a:pPr>
              <a:lnSpc>
                <a:spcPct val="80639"/>
              </a:lnSpc>
              <a:spcBef>
                <a:spcPts val="1083"/>
              </a:spcBef>
              <a:spcAft>
                <a:spcPts val="181"/>
              </a:spcAft>
            </a:pPr>
            <a:r>
              <a:rPr lang="en-US" sz="2700" spc="-90" dirty="0">
                <a:solidFill>
                  <a:srgbClr val="FFFFFF"/>
                </a:solidFill>
                <a:latin typeface="Arial" panose="22635452340000000000" pitchFamily="2"/>
              </a:rPr>
              <a:t>Everyone else does </a:t>
            </a:r>
          </a:p>
        </p:txBody>
      </p:sp>
      <p:sp>
        <p:nvSpPr>
          <p:cNvPr id="17" name="Title 1"/>
          <p:cNvSpPr txBox="1">
            <a:spLocks/>
          </p:cNvSpPr>
          <p:nvPr/>
        </p:nvSpPr>
        <p:spPr>
          <a:xfrm>
            <a:off x="457200" y="304800"/>
            <a:ext cx="7312025" cy="531812"/>
          </a:xfrm>
          <a:prstGeom prst="rect">
            <a:avLst/>
          </a:prstGeom>
        </p:spPr>
        <p:txBody>
          <a:bodyPr/>
          <a:lstStyle/>
          <a:p>
            <a:pPr marL="0" marR="0" lvl="0" indent="0" algn="l" defTabSz="887413"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ＭＳ Ｐゴシック" pitchFamily="-112" charset="-128"/>
                <a:cs typeface="ＭＳ Ｐゴシック" pitchFamily="-112" charset="-128"/>
              </a:rPr>
              <a:t>Why conduct an AI</a:t>
            </a:r>
            <a:r>
              <a:rPr kumimoji="0" lang="en-US" sz="3600" b="1" i="0" u="none" strike="noStrike" kern="0" cap="none" spc="0" normalizeH="0" noProof="0" dirty="0" smtClean="0">
                <a:ln>
                  <a:noFill/>
                </a:ln>
                <a:solidFill>
                  <a:schemeClr val="bg1"/>
                </a:solidFill>
                <a:effectLst/>
                <a:uLnTx/>
                <a:uFillTx/>
                <a:latin typeface="+mj-lt"/>
                <a:ea typeface="ＭＳ Ｐゴシック" pitchFamily="-112" charset="-128"/>
                <a:cs typeface="ＭＳ Ｐゴシック" pitchFamily="-112" charset="-128"/>
              </a:rPr>
              <a:t>? </a:t>
            </a:r>
            <a:endParaRPr kumimoji="0" lang="en-US" sz="3600" b="1" i="0" u="none" strike="noStrike" kern="0" cap="none" spc="0" normalizeH="0" baseline="0" noProof="0" dirty="0">
              <a:ln>
                <a:noFill/>
              </a:ln>
              <a:solidFill>
                <a:schemeClr val="bg1"/>
              </a:solidFill>
              <a:effectLst/>
              <a:uLnTx/>
              <a:uFillTx/>
              <a:latin typeface="+mj-lt"/>
              <a:ea typeface="ＭＳ Ｐゴシック" pitchFamily="-112" charset="-128"/>
              <a:cs typeface="ＭＳ Ｐゴシック" pitchFamily="-112" charset="-128"/>
            </a:endParaRPr>
          </a:p>
        </p:txBody>
      </p:sp>
      <p:sp>
        <p:nvSpPr>
          <p:cNvPr id="18" name="Text Placeholder 17"/>
          <p:cNvSpPr>
            <a:spLocks noGrp="1"/>
          </p:cNvSpPr>
          <p:nvPr>
            <p:ph type="body" idx="4294967295"/>
          </p:nvPr>
        </p:nvSpPr>
        <p:spPr>
          <a:xfrm>
            <a:off x="990600" y="1600200"/>
            <a:ext cx="7467600" cy="3309367"/>
          </a:xfrm>
        </p:spPr>
        <p:txBody>
          <a:bodyPr/>
          <a:lstStyle/>
          <a:p>
            <a:pPr marR="563880" algn="l">
              <a:lnSpc>
                <a:spcPct val="95999"/>
              </a:lnSpc>
              <a:spcBef>
                <a:spcPts val="0"/>
              </a:spcBef>
              <a:buNone/>
            </a:pPr>
            <a:r>
              <a:rPr lang="en-US" sz="2800" dirty="0" smtClean="0">
                <a:solidFill>
                  <a:srgbClr val="000000"/>
                </a:solidFill>
                <a:latin typeface="Arial" panose="22635452340000000000" pitchFamily="2"/>
              </a:rPr>
              <a:t>To determine:</a:t>
            </a:r>
          </a:p>
          <a:p>
            <a:pPr marR="563880" algn="l">
              <a:lnSpc>
                <a:spcPct val="95999"/>
              </a:lnSpc>
              <a:spcBef>
                <a:spcPts val="0"/>
              </a:spcBef>
              <a:buNone/>
            </a:pPr>
            <a:endParaRPr lang="en-US" sz="2800" dirty="0" smtClean="0">
              <a:solidFill>
                <a:srgbClr val="000000"/>
              </a:solidFill>
              <a:latin typeface="Arial" panose="22635452340000000000" pitchFamily="2"/>
            </a:endParaRPr>
          </a:p>
          <a:p>
            <a:pPr marL="339725" marR="563880" indent="-339725" algn="l">
              <a:lnSpc>
                <a:spcPct val="95999"/>
              </a:lnSpc>
              <a:spcBef>
                <a:spcPts val="0"/>
              </a:spcBef>
              <a:buFont typeface="Arial" pitchFamily="34" charset="0"/>
              <a:buChar char="•"/>
            </a:pPr>
            <a:r>
              <a:rPr lang="en-US" dirty="0" smtClean="0">
                <a:solidFill>
                  <a:srgbClr val="000000"/>
                </a:solidFill>
                <a:latin typeface="Arial" panose="22635452340000000000" pitchFamily="2"/>
              </a:rPr>
              <a:t>If classified information was at risk of compromise and/or was compromised</a:t>
            </a:r>
          </a:p>
          <a:p>
            <a:pPr marL="339725" marR="563880" indent="-339725" algn="l">
              <a:lnSpc>
                <a:spcPct val="95999"/>
              </a:lnSpc>
              <a:spcBef>
                <a:spcPts val="0"/>
              </a:spcBef>
              <a:buFont typeface="Arial" pitchFamily="34" charset="0"/>
              <a:buChar char="•"/>
            </a:pPr>
            <a:endParaRPr lang="en-US" dirty="0" smtClean="0">
              <a:solidFill>
                <a:srgbClr val="000000"/>
              </a:solidFill>
              <a:latin typeface="Arial" panose="22635452340000000000" pitchFamily="2"/>
            </a:endParaRPr>
          </a:p>
          <a:p>
            <a:pPr marL="339725" marR="563880" indent="-339725" algn="l">
              <a:lnSpc>
                <a:spcPct val="95999"/>
              </a:lnSpc>
              <a:spcBef>
                <a:spcPts val="0"/>
              </a:spcBef>
              <a:buFont typeface="Arial" pitchFamily="34" charset="0"/>
              <a:buChar char="•"/>
            </a:pPr>
            <a:r>
              <a:rPr lang="en-US" dirty="0" smtClean="0">
                <a:solidFill>
                  <a:srgbClr val="000000"/>
                </a:solidFill>
                <a:latin typeface="Arial" panose="22635452340000000000" pitchFamily="2"/>
              </a:rPr>
              <a:t>Who was responsible</a:t>
            </a:r>
          </a:p>
          <a:p>
            <a:pPr marL="339725" marR="563880" indent="-339725" algn="l">
              <a:lnSpc>
                <a:spcPct val="95999"/>
              </a:lnSpc>
              <a:spcBef>
                <a:spcPts val="0"/>
              </a:spcBef>
              <a:buFont typeface="Arial" pitchFamily="34" charset="0"/>
              <a:buChar char="•"/>
            </a:pPr>
            <a:endParaRPr lang="en-US" dirty="0" smtClean="0">
              <a:solidFill>
                <a:srgbClr val="000000"/>
              </a:solidFill>
              <a:latin typeface="Arial" panose="22635452340000000000" pitchFamily="2"/>
            </a:endParaRPr>
          </a:p>
          <a:p>
            <a:pPr marL="339725" marR="563880" indent="-339725" algn="l">
              <a:lnSpc>
                <a:spcPct val="95999"/>
              </a:lnSpc>
              <a:spcBef>
                <a:spcPts val="0"/>
              </a:spcBef>
              <a:buFont typeface="Arial" pitchFamily="34" charset="0"/>
              <a:buChar char="•"/>
            </a:pPr>
            <a:r>
              <a:rPr lang="en-US" dirty="0" smtClean="0">
                <a:solidFill>
                  <a:srgbClr val="000000"/>
                </a:solidFill>
                <a:latin typeface="Arial" panose="22635452340000000000" pitchFamily="2"/>
              </a:rPr>
              <a:t>Whether appropriate corrective action has been implemented to prevent a recurrence</a:t>
            </a:r>
            <a:endParaRPr lang="en-US" spc="-10" dirty="0">
              <a:solidFill>
                <a:srgbClr val="000000"/>
              </a:solidFill>
              <a:latin typeface="Arial" panose="22635452340000000000" pitchFamily="2"/>
            </a:endParaRPr>
          </a:p>
        </p:txBody>
      </p:sp>
      <p:pic>
        <p:nvPicPr>
          <p:cNvPr id="134145" name="Picture 1" descr="C:\Users\rossignj\AppData\Local\Microsoft\Windows\Temporary Internet Files\Content.IE5\5YFOUQSJ\MC900215486[1].wmf"/>
          <p:cNvPicPr>
            <a:picLocks noChangeAspect="1" noChangeArrowheads="1"/>
          </p:cNvPicPr>
          <p:nvPr/>
        </p:nvPicPr>
        <p:blipFill>
          <a:blip r:embed="rId2" cstate="print"/>
          <a:srcRect/>
          <a:stretch>
            <a:fillRect/>
          </a:stretch>
        </p:blipFill>
        <p:spPr bwMode="auto">
          <a:xfrm>
            <a:off x="6858000" y="5105400"/>
            <a:ext cx="1374831" cy="155719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Placeholder 113"/>
          <p:cNvSpPr>
            <a:spLocks noGrp="1"/>
          </p:cNvSpPr>
          <p:nvPr>
            <p:ph type="body" idx="4294967295"/>
          </p:nvPr>
        </p:nvSpPr>
        <p:spPr>
          <a:xfrm>
            <a:off x="2390014" y="2156327"/>
            <a:ext cx="213917" cy="222048"/>
          </a:xfrm>
          <a:prstGeom prst="rect">
            <a:avLst/>
          </a:prstGeom>
          <a:noFill/>
          <a:ln w="0" cmpd="sng">
            <a:noFill/>
            <a:prstDash val="solid"/>
          </a:ln>
        </p:spPr>
        <p:txBody>
          <a:bodyPr vert="horz" lIns="0" tIns="0" rIns="0" bIns="0" anchor="t"/>
          <a:lstStyle/>
          <a:p>
            <a:pPr algn="l">
              <a:lnSpc>
                <a:spcPct val="480959"/>
              </a:lnSpc>
            </a:pPr>
            <a:r>
              <a:rPr lang="en-US" sz="300" dirty="0">
                <a:solidFill>
                  <a:srgbClr val="FF9A00"/>
                </a:solidFill>
                <a:latin typeface="Arial" panose="22635452340000000000" pitchFamily="2"/>
              </a:rPr>
              <a:t> </a:t>
            </a:r>
          </a:p>
        </p:txBody>
      </p:sp>
      <p:sp>
        <p:nvSpPr>
          <p:cNvPr id="115" name="Text Placeholder 114"/>
          <p:cNvSpPr>
            <a:spLocks noGrp="1"/>
          </p:cNvSpPr>
          <p:nvPr>
            <p:ph type="body" idx="4294967295"/>
          </p:nvPr>
        </p:nvSpPr>
        <p:spPr>
          <a:xfrm>
            <a:off x="2432830" y="2052621"/>
            <a:ext cx="3318898" cy="330076"/>
          </a:xfrm>
          <a:prstGeom prst="rect">
            <a:avLst/>
          </a:prstGeom>
          <a:noFill/>
          <a:ln w="0" cmpd="sng">
            <a:noFill/>
            <a:prstDash val="solid"/>
          </a:ln>
        </p:spPr>
        <p:txBody>
          <a:bodyPr vert="horz" lIns="0" tIns="0" rIns="0" bIns="0" anchor="t"/>
          <a:lstStyle/>
          <a:p>
            <a:pPr>
              <a:lnSpc>
                <a:spcPct val="79679"/>
              </a:lnSpc>
            </a:pPr>
            <a:r>
              <a:rPr lang="en-US" sz="2700" spc="-105" dirty="0" smtClean="0">
                <a:solidFill>
                  <a:srgbClr val="FFFFFF"/>
                </a:solidFill>
                <a:latin typeface="Arial" panose="22635452340000000000" pitchFamily="2"/>
              </a:rPr>
              <a:t>People not following </a:t>
            </a:r>
            <a:endParaRPr lang="en-US" sz="2700" spc="-105" dirty="0">
              <a:solidFill>
                <a:srgbClr val="FFFFFF"/>
              </a:solidFill>
              <a:latin typeface="Arial" panose="22635452340000000000" pitchFamily="2"/>
            </a:endParaRPr>
          </a:p>
        </p:txBody>
      </p:sp>
      <p:sp>
        <p:nvSpPr>
          <p:cNvPr id="116" name="Text Placeholder 115"/>
          <p:cNvSpPr>
            <a:spLocks noGrp="1"/>
          </p:cNvSpPr>
          <p:nvPr>
            <p:ph type="body" idx="4294967295"/>
          </p:nvPr>
        </p:nvSpPr>
        <p:spPr>
          <a:xfrm>
            <a:off x="2814825" y="2434949"/>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17" name="Text Placeholder 116"/>
          <p:cNvSpPr>
            <a:spLocks noGrp="1"/>
          </p:cNvSpPr>
          <p:nvPr>
            <p:ph type="body" idx="4294967295"/>
          </p:nvPr>
        </p:nvSpPr>
        <p:spPr>
          <a:xfrm>
            <a:off x="3426016" y="2434949"/>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18" name="Text Placeholder 117"/>
          <p:cNvSpPr>
            <a:spLocks noGrp="1"/>
          </p:cNvSpPr>
          <p:nvPr>
            <p:ph type="body" idx="4294967295"/>
          </p:nvPr>
        </p:nvSpPr>
        <p:spPr>
          <a:xfrm>
            <a:off x="2451133" y="3064992"/>
            <a:ext cx="152798" cy="174535"/>
          </a:xfrm>
          <a:prstGeom prst="rect">
            <a:avLst/>
          </a:prstGeom>
          <a:noFill/>
          <a:ln w="0" cmpd="sng">
            <a:noFill/>
            <a:prstDash val="solid"/>
          </a:ln>
        </p:spPr>
        <p:txBody>
          <a:bodyPr vert="horz" lIns="0" tIns="0" rIns="0" bIns="0" anchor="t"/>
          <a:lstStyle/>
          <a:p>
            <a:pPr algn="l">
              <a:lnSpc>
                <a:spcPct val="378239"/>
              </a:lnSpc>
            </a:pPr>
            <a:r>
              <a:rPr lang="en-US" sz="300" dirty="0">
                <a:solidFill>
                  <a:srgbClr val="FF9A00"/>
                </a:solidFill>
                <a:latin typeface="Arial" panose="22635452340000000000" pitchFamily="2"/>
              </a:rPr>
              <a:t> </a:t>
            </a:r>
          </a:p>
        </p:txBody>
      </p:sp>
      <p:sp>
        <p:nvSpPr>
          <p:cNvPr id="119" name="Text Placeholder 118"/>
          <p:cNvSpPr>
            <a:spLocks noGrp="1"/>
          </p:cNvSpPr>
          <p:nvPr>
            <p:ph type="body" idx="4294967295"/>
          </p:nvPr>
        </p:nvSpPr>
        <p:spPr>
          <a:xfrm>
            <a:off x="3120420" y="2893741"/>
            <a:ext cx="1665497" cy="505203"/>
          </a:xfrm>
          <a:prstGeom prst="rect">
            <a:avLst/>
          </a:prstGeom>
          <a:noFill/>
          <a:ln w="0" cmpd="sng">
            <a:noFill/>
            <a:prstDash val="solid"/>
          </a:ln>
        </p:spPr>
        <p:txBody>
          <a:bodyPr vert="horz" lIns="0" tIns="0" rIns="0" bIns="0" anchor="t"/>
          <a:lstStyle/>
          <a:p>
            <a:pPr>
              <a:lnSpc>
                <a:spcPts val="1906"/>
              </a:lnSpc>
            </a:pPr>
            <a:r>
              <a:rPr lang="en-US" sz="2700" spc="-125" dirty="0">
                <a:solidFill>
                  <a:srgbClr val="FFFFFF"/>
                </a:solidFill>
                <a:latin typeface="Arial" panose="22635452340000000000" pitchFamily="2"/>
              </a:rPr>
              <a:t>Confusion </a:t>
            </a:r>
          </a:p>
        </p:txBody>
      </p:sp>
      <p:sp>
        <p:nvSpPr>
          <p:cNvPr id="120" name="Text Placeholder 119"/>
          <p:cNvSpPr>
            <a:spLocks noGrp="1"/>
          </p:cNvSpPr>
          <p:nvPr>
            <p:ph type="body" idx="4294967295"/>
          </p:nvPr>
        </p:nvSpPr>
        <p:spPr>
          <a:xfrm>
            <a:off x="2662026" y="3505465"/>
            <a:ext cx="916787" cy="243656"/>
          </a:xfrm>
          <a:prstGeom prst="rect">
            <a:avLst/>
          </a:prstGeom>
          <a:noFill/>
          <a:ln w="0" cmpd="sng">
            <a:noFill/>
            <a:prstDash val="solid"/>
          </a:ln>
        </p:spPr>
        <p:txBody>
          <a:bodyPr vert="horz" lIns="0" tIns="0" rIns="0" bIns="0" anchor="t"/>
          <a:lstStyle/>
          <a:p>
            <a:pPr>
              <a:lnSpc>
                <a:spcPts val="1906"/>
              </a:lnSpc>
            </a:pPr>
            <a:r>
              <a:rPr lang="en-US" sz="300" spc="216" dirty="0">
                <a:solidFill>
                  <a:srgbClr val="FF9A00"/>
                </a:solidFill>
                <a:latin typeface="Arial" panose="22635452340000000000" pitchFamily="2"/>
              </a:rPr>
              <a:t></a:t>
            </a:r>
            <a:r>
              <a:rPr lang="en-US" sz="2700" spc="216" dirty="0">
                <a:solidFill>
                  <a:srgbClr val="FFFFFF"/>
                </a:solidFill>
                <a:latin typeface="Arial" panose="22635452340000000000" pitchFamily="2"/>
              </a:rPr>
              <a:t> Too </a:t>
            </a:r>
          </a:p>
        </p:txBody>
      </p:sp>
      <p:sp>
        <p:nvSpPr>
          <p:cNvPr id="121" name="Text Placeholder 120"/>
          <p:cNvSpPr>
            <a:spLocks noGrp="1"/>
          </p:cNvSpPr>
          <p:nvPr>
            <p:ph type="body" idx="4294967295"/>
          </p:nvPr>
        </p:nvSpPr>
        <p:spPr>
          <a:xfrm>
            <a:off x="3502414" y="3429000"/>
            <a:ext cx="2291969" cy="330076"/>
          </a:xfrm>
          <a:prstGeom prst="rect">
            <a:avLst/>
          </a:prstGeom>
          <a:noFill/>
          <a:ln w="0" cmpd="sng">
            <a:noFill/>
            <a:prstDash val="solid"/>
          </a:ln>
        </p:spPr>
        <p:txBody>
          <a:bodyPr vert="horz" lIns="0" tIns="0" rIns="0" bIns="0" anchor="t"/>
          <a:lstStyle/>
          <a:p>
            <a:pPr>
              <a:lnSpc>
                <a:spcPct val="79679"/>
              </a:lnSpc>
            </a:pPr>
            <a:r>
              <a:rPr lang="en-US" sz="2700" spc="-95" dirty="0" smtClean="0">
                <a:solidFill>
                  <a:srgbClr val="FFFFFF"/>
                </a:solidFill>
                <a:latin typeface="Arial" panose="22635452340000000000" pitchFamily="2"/>
              </a:rPr>
              <a:t>busy to </a:t>
            </a:r>
            <a:r>
              <a:rPr lang="en-US" sz="2700" spc="-95" dirty="0">
                <a:solidFill>
                  <a:srgbClr val="FFFFFF"/>
                </a:solidFill>
                <a:latin typeface="Arial" panose="22635452340000000000" pitchFamily="2"/>
              </a:rPr>
              <a:t>follow </a:t>
            </a:r>
          </a:p>
        </p:txBody>
      </p:sp>
      <p:sp>
        <p:nvSpPr>
          <p:cNvPr id="122" name="Text Placeholder 121"/>
          <p:cNvSpPr>
            <a:spLocks noGrp="1"/>
          </p:cNvSpPr>
          <p:nvPr>
            <p:ph type="body" idx="4294967295"/>
          </p:nvPr>
        </p:nvSpPr>
        <p:spPr>
          <a:xfrm>
            <a:off x="3349617" y="3887794"/>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23" name="Text Placeholder 122"/>
          <p:cNvSpPr>
            <a:spLocks noGrp="1"/>
          </p:cNvSpPr>
          <p:nvPr>
            <p:ph type="body" idx="4294967295"/>
          </p:nvPr>
        </p:nvSpPr>
        <p:spPr>
          <a:xfrm>
            <a:off x="3884409" y="3887793"/>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24" name="Text Placeholder 123"/>
          <p:cNvSpPr>
            <a:spLocks noGrp="1"/>
          </p:cNvSpPr>
          <p:nvPr>
            <p:ph type="body" idx="4294967295"/>
          </p:nvPr>
        </p:nvSpPr>
        <p:spPr>
          <a:xfrm>
            <a:off x="2390014" y="4468772"/>
            <a:ext cx="213917" cy="410369"/>
          </a:xfrm>
          <a:prstGeom prst="rect">
            <a:avLst/>
          </a:prstGeom>
          <a:noFill/>
          <a:ln w="0" cmpd="sng">
            <a:noFill/>
            <a:prstDash val="solid"/>
          </a:ln>
        </p:spPr>
        <p:txBody>
          <a:bodyPr vert="horz" lIns="0" tIns="0" rIns="0" bIns="0" anchor="t"/>
          <a:lstStyle/>
          <a:p>
            <a:pPr algn="just">
              <a:lnSpc>
                <a:spcPts val="3209"/>
              </a:lnSpc>
            </a:pPr>
            <a:r>
              <a:rPr lang="en-US" sz="300" dirty="0">
                <a:solidFill>
                  <a:srgbClr val="FF9A00"/>
                </a:solidFill>
                <a:latin typeface="Arial" panose="22635452340000000000" pitchFamily="2"/>
              </a:rPr>
              <a:t>    </a:t>
            </a:r>
          </a:p>
        </p:txBody>
      </p:sp>
      <p:sp>
        <p:nvSpPr>
          <p:cNvPr id="125" name="Text Placeholder 124"/>
          <p:cNvSpPr>
            <a:spLocks noGrp="1"/>
          </p:cNvSpPr>
          <p:nvPr>
            <p:ph type="body" idx="4294967295"/>
          </p:nvPr>
        </p:nvSpPr>
        <p:spPr>
          <a:xfrm>
            <a:off x="5947181" y="5952361"/>
            <a:ext cx="185904" cy="461665"/>
          </a:xfrm>
          <a:prstGeom prst="rect">
            <a:avLst/>
          </a:prstGeom>
          <a:noFill/>
          <a:ln w="0" cmpd="sng">
            <a:noFill/>
            <a:prstDash val="solid"/>
          </a:ln>
        </p:spPr>
        <p:txBody>
          <a:bodyPr vert="horz" lIns="0" tIns="0" rIns="0" bIns="0" anchor="t"/>
          <a:lstStyle/>
          <a:p>
            <a:pPr>
              <a:lnSpc>
                <a:spcPts val="1805"/>
              </a:lnSpc>
            </a:pPr>
            <a:r>
              <a:rPr lang="en-US" sz="2700" spc="-155" dirty="0">
                <a:solidFill>
                  <a:srgbClr val="FFFFFF"/>
                </a:solidFill>
                <a:latin typeface="Arial" panose="22635452340000000000" pitchFamily="2"/>
              </a:rPr>
              <a:t>it </a:t>
            </a:r>
          </a:p>
        </p:txBody>
      </p:sp>
      <p:sp>
        <p:nvSpPr>
          <p:cNvPr id="126" name="Text Placeholder 125"/>
          <p:cNvSpPr>
            <a:spLocks noGrp="1"/>
          </p:cNvSpPr>
          <p:nvPr>
            <p:ph type="body" idx="4294967295"/>
          </p:nvPr>
        </p:nvSpPr>
        <p:spPr>
          <a:xfrm>
            <a:off x="2735082" y="4413334"/>
            <a:ext cx="3215123" cy="1802037"/>
          </a:xfrm>
          <a:prstGeom prst="rect">
            <a:avLst/>
          </a:prstGeom>
          <a:noFill/>
          <a:ln w="0" cmpd="sng">
            <a:noFill/>
            <a:prstDash val="solid"/>
          </a:ln>
        </p:spPr>
        <p:txBody>
          <a:bodyPr vert="horz" lIns="0" tIns="0" rIns="0" bIns="0" anchor="t"/>
          <a:lstStyle/>
          <a:p>
            <a:pPr algn="l">
              <a:lnSpc>
                <a:spcPct val="79679"/>
              </a:lnSpc>
            </a:pPr>
            <a:r>
              <a:rPr lang="en-US" sz="2700" dirty="0">
                <a:solidFill>
                  <a:srgbClr val="FFFFFF"/>
                </a:solidFill>
                <a:latin typeface="Arial" panose="22635452340000000000" pitchFamily="2"/>
              </a:rPr>
              <a:t>Indifference </a:t>
            </a:r>
          </a:p>
          <a:p>
            <a:pPr>
              <a:lnSpc>
                <a:spcPct val="95999"/>
              </a:lnSpc>
              <a:spcBef>
                <a:spcPts val="1083"/>
              </a:spcBef>
            </a:pPr>
            <a:r>
              <a:rPr lang="en-US" sz="2700" spc="-100" dirty="0">
                <a:solidFill>
                  <a:srgbClr val="FFFFFF"/>
                </a:solidFill>
                <a:latin typeface="Arial" panose="22635452340000000000" pitchFamily="2"/>
              </a:rPr>
              <a:t>It can’t happen here </a:t>
            </a:r>
          </a:p>
          <a:p>
            <a:pPr algn="l">
              <a:lnSpc>
                <a:spcPct val="81599"/>
              </a:lnSpc>
              <a:spcBef>
                <a:spcPts val="903"/>
              </a:spcBef>
            </a:pPr>
            <a:r>
              <a:rPr lang="en-US" sz="2700" dirty="0">
                <a:solidFill>
                  <a:srgbClr val="FFFFFF"/>
                </a:solidFill>
                <a:latin typeface="Arial" panose="22635452340000000000" pitchFamily="2"/>
              </a:rPr>
              <a:t>It </a:t>
            </a:r>
            <a:r>
              <a:rPr lang="en-US" sz="2700" dirty="0" smtClean="0">
                <a:solidFill>
                  <a:srgbClr val="FFFFFF"/>
                </a:solidFill>
                <a:latin typeface="Arial" panose="22635452340000000000" pitchFamily="2"/>
              </a:rPr>
              <a:t>costs </a:t>
            </a:r>
            <a:r>
              <a:rPr lang="en-US" sz="2700" dirty="0">
                <a:solidFill>
                  <a:srgbClr val="FFFFFF"/>
                </a:solidFill>
                <a:latin typeface="Arial" panose="22635452340000000000" pitchFamily="2"/>
              </a:rPr>
              <a:t>too much </a:t>
            </a:r>
          </a:p>
          <a:p>
            <a:pPr>
              <a:lnSpc>
                <a:spcPct val="80639"/>
              </a:lnSpc>
              <a:spcBef>
                <a:spcPts val="1083"/>
              </a:spcBef>
              <a:spcAft>
                <a:spcPts val="181"/>
              </a:spcAft>
            </a:pPr>
            <a:r>
              <a:rPr lang="en-US" sz="2700" spc="-90" dirty="0">
                <a:solidFill>
                  <a:srgbClr val="FFFFFF"/>
                </a:solidFill>
                <a:latin typeface="Arial" panose="22635452340000000000" pitchFamily="2"/>
              </a:rPr>
              <a:t>Everyone else does </a:t>
            </a:r>
          </a:p>
        </p:txBody>
      </p:sp>
      <p:sp>
        <p:nvSpPr>
          <p:cNvPr id="17" name="Title 1"/>
          <p:cNvSpPr txBox="1">
            <a:spLocks/>
          </p:cNvSpPr>
          <p:nvPr/>
        </p:nvSpPr>
        <p:spPr>
          <a:xfrm>
            <a:off x="457200" y="304800"/>
            <a:ext cx="7312025" cy="531812"/>
          </a:xfrm>
          <a:prstGeom prst="rect">
            <a:avLst/>
          </a:prstGeom>
        </p:spPr>
        <p:txBody>
          <a:bodyPr/>
          <a:lstStyle/>
          <a:p>
            <a:pPr marL="0" marR="0" lvl="0" indent="0" algn="l" defTabSz="887413"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ＭＳ Ｐゴシック" pitchFamily="-112" charset="-128"/>
                <a:cs typeface="ＭＳ Ｐゴシック" pitchFamily="-112" charset="-128"/>
              </a:rPr>
              <a:t>Is there a loss,</a:t>
            </a:r>
            <a:r>
              <a:rPr kumimoji="0" lang="en-US" sz="3600" b="1" i="0" u="none" strike="noStrike" kern="0" cap="none" spc="0" normalizeH="0" noProof="0" dirty="0" smtClean="0">
                <a:ln>
                  <a:noFill/>
                </a:ln>
                <a:solidFill>
                  <a:schemeClr val="bg1"/>
                </a:solidFill>
                <a:effectLst/>
                <a:uLnTx/>
                <a:uFillTx/>
                <a:latin typeface="+mj-lt"/>
                <a:ea typeface="ＭＳ Ｐゴシック" pitchFamily="-112" charset="-128"/>
                <a:cs typeface="ＭＳ Ｐゴシック" pitchFamily="-112" charset="-128"/>
              </a:rPr>
              <a:t> compromise, or suspected compromise? </a:t>
            </a:r>
            <a:endParaRPr kumimoji="0" lang="en-US" sz="3600" b="1" i="0" u="none" strike="noStrike" kern="0" cap="none" spc="0" normalizeH="0" baseline="0" noProof="0" dirty="0">
              <a:ln>
                <a:noFill/>
              </a:ln>
              <a:solidFill>
                <a:schemeClr val="bg1"/>
              </a:solidFill>
              <a:effectLst/>
              <a:uLnTx/>
              <a:uFillTx/>
              <a:latin typeface="+mj-lt"/>
              <a:ea typeface="ＭＳ Ｐゴシック" pitchFamily="-112" charset="-128"/>
              <a:cs typeface="ＭＳ Ｐゴシック" pitchFamily="-112" charset="-128"/>
            </a:endParaRPr>
          </a:p>
        </p:txBody>
      </p:sp>
      <p:sp>
        <p:nvSpPr>
          <p:cNvPr id="18" name="Text Placeholder 17"/>
          <p:cNvSpPr>
            <a:spLocks noGrp="1"/>
          </p:cNvSpPr>
          <p:nvPr>
            <p:ph type="body" idx="4294967295"/>
          </p:nvPr>
        </p:nvSpPr>
        <p:spPr>
          <a:xfrm>
            <a:off x="990600" y="2133600"/>
            <a:ext cx="7467600" cy="3020570"/>
          </a:xfrm>
        </p:spPr>
        <p:txBody>
          <a:bodyPr/>
          <a:lstStyle/>
          <a:p>
            <a:pPr marL="461963" indent="-461963" algn="l">
              <a:lnSpc>
                <a:spcPts val="2407"/>
              </a:lnSpc>
              <a:buFont typeface="Symbol"/>
              <a:buChar char="·"/>
            </a:pPr>
            <a:r>
              <a:rPr lang="en-US" u="sng" spc="40" dirty="0" smtClean="0">
                <a:solidFill>
                  <a:srgbClr val="000000"/>
                </a:solidFill>
                <a:latin typeface="Arial" panose="22635452340000000000" pitchFamily="2"/>
              </a:rPr>
              <a:t>Loss</a:t>
            </a:r>
            <a:r>
              <a:rPr lang="en-US" spc="40" dirty="0" smtClean="0">
                <a:solidFill>
                  <a:srgbClr val="000000"/>
                </a:solidFill>
                <a:latin typeface="Arial" panose="22635452340000000000" pitchFamily="2"/>
              </a:rPr>
              <a:t>: material can’t be located within a </a:t>
            </a:r>
            <a:r>
              <a:rPr lang="en-US" dirty="0" smtClean="0">
                <a:solidFill>
                  <a:srgbClr val="000000"/>
                </a:solidFill>
                <a:latin typeface="Arial" panose="22635452340000000000" pitchFamily="2"/>
              </a:rPr>
              <a:t>reasonable period of time </a:t>
            </a:r>
          </a:p>
          <a:p>
            <a:pPr marL="461963" indent="-461963" algn="l">
              <a:spcBef>
                <a:spcPts val="3610"/>
              </a:spcBef>
              <a:buFont typeface="Symbol"/>
              <a:buChar char="·"/>
            </a:pPr>
            <a:r>
              <a:rPr lang="en-US" u="sng" spc="40" dirty="0" smtClean="0">
                <a:solidFill>
                  <a:srgbClr val="000000"/>
                </a:solidFill>
                <a:latin typeface="Arial" panose="22635452340000000000" pitchFamily="2"/>
              </a:rPr>
              <a:t>Compromise</a:t>
            </a:r>
            <a:r>
              <a:rPr lang="en-US" spc="40" dirty="0" smtClean="0">
                <a:solidFill>
                  <a:srgbClr val="000000"/>
                </a:solidFill>
                <a:latin typeface="Arial" panose="22635452340000000000" pitchFamily="2"/>
              </a:rPr>
              <a:t>: disclosure to unauthorized </a:t>
            </a:r>
            <a:r>
              <a:rPr lang="en-US" dirty="0" smtClean="0">
                <a:solidFill>
                  <a:srgbClr val="000000"/>
                </a:solidFill>
                <a:latin typeface="Arial" panose="22635452340000000000" pitchFamily="2"/>
              </a:rPr>
              <a:t>person(s) </a:t>
            </a:r>
          </a:p>
          <a:p>
            <a:pPr marL="461963" indent="-461963" algn="l">
              <a:lnSpc>
                <a:spcPct val="86399"/>
              </a:lnSpc>
              <a:spcBef>
                <a:spcPts val="4152"/>
              </a:spcBef>
              <a:buFont typeface="Symbol"/>
              <a:buChar char="·"/>
            </a:pPr>
            <a:r>
              <a:rPr lang="en-US" u="sng" spc="50" dirty="0" smtClean="0">
                <a:solidFill>
                  <a:srgbClr val="000000"/>
                </a:solidFill>
                <a:latin typeface="Arial" panose="22635452340000000000" pitchFamily="2"/>
              </a:rPr>
              <a:t>Suspected compromise</a:t>
            </a:r>
            <a:r>
              <a:rPr lang="en-US" spc="50" dirty="0" smtClean="0">
                <a:solidFill>
                  <a:srgbClr val="000000"/>
                </a:solidFill>
                <a:latin typeface="Arial" panose="22635452340000000000" pitchFamily="2"/>
              </a:rPr>
              <a:t>: when disclosure </a:t>
            </a:r>
            <a:r>
              <a:rPr lang="en-US" dirty="0" smtClean="0">
                <a:solidFill>
                  <a:srgbClr val="000000"/>
                </a:solidFill>
                <a:latin typeface="Arial" panose="22635452340000000000" pitchFamily="2"/>
              </a:rPr>
              <a:t>can’t be reasonably precluded </a:t>
            </a:r>
            <a:endParaRPr lang="en-US" dirty="0">
              <a:solidFill>
                <a:srgbClr val="000000"/>
              </a:solidFill>
              <a:latin typeface="Arial" panose="22635452340000000000" pitchFamily="2"/>
            </a:endParaRPr>
          </a:p>
        </p:txBody>
      </p:sp>
      <p:pic>
        <p:nvPicPr>
          <p:cNvPr id="87042" name="Picture 2" descr="C:\Users\rossignj\AppData\Local\Microsoft\Windows\Temporary Internet Files\Content.IE5\KF8M48AR\MC900363872[1].wmf"/>
          <p:cNvPicPr>
            <a:picLocks noChangeAspect="1" noChangeArrowheads="1"/>
          </p:cNvPicPr>
          <p:nvPr/>
        </p:nvPicPr>
        <p:blipFill>
          <a:blip r:embed="rId2" cstate="print"/>
          <a:srcRect/>
          <a:stretch>
            <a:fillRect/>
          </a:stretch>
        </p:blipFill>
        <p:spPr bwMode="auto">
          <a:xfrm>
            <a:off x="6096000" y="4953000"/>
            <a:ext cx="2003450" cy="1479499"/>
          </a:xfrm>
          <a:prstGeom prst="rect">
            <a:avLst/>
          </a:prstGeom>
          <a:noFill/>
        </p:spPr>
      </p:pic>
      <p:sp>
        <p:nvSpPr>
          <p:cNvPr id="19" name="TextBox 18"/>
          <p:cNvSpPr txBox="1"/>
          <p:nvPr/>
        </p:nvSpPr>
        <p:spPr>
          <a:xfrm>
            <a:off x="457200" y="5867400"/>
            <a:ext cx="5334000" cy="646331"/>
          </a:xfrm>
          <a:prstGeom prst="rect">
            <a:avLst/>
          </a:prstGeom>
          <a:noFill/>
          <a:ln w="28575">
            <a:solidFill>
              <a:schemeClr val="tx1"/>
            </a:solidFill>
          </a:ln>
        </p:spPr>
        <p:txBody>
          <a:bodyPr wrap="square" rtlCol="0">
            <a:spAutoFit/>
          </a:bodyPr>
          <a:lstStyle/>
          <a:p>
            <a:r>
              <a:rPr lang="en-US" sz="1800" b="1" i="1" u="sng" dirty="0" smtClean="0">
                <a:solidFill>
                  <a:schemeClr val="bg2"/>
                </a:solidFill>
                <a:latin typeface="+mn-lt"/>
              </a:rPr>
              <a:t>Typically</a:t>
            </a:r>
            <a:r>
              <a:rPr lang="en-US" sz="1800" b="1" i="1" dirty="0" smtClean="0">
                <a:solidFill>
                  <a:schemeClr val="bg2"/>
                </a:solidFill>
                <a:latin typeface="+mn-lt"/>
              </a:rPr>
              <a:t>, data spills are categorized as “compromises” since data is deemed lost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a:xfrm>
            <a:off x="457200" y="457200"/>
            <a:ext cx="8305800" cy="1066800"/>
          </a:xfrm>
        </p:spPr>
        <p:txBody>
          <a:bodyPr/>
          <a:lstStyle/>
          <a:p>
            <a:r>
              <a:rPr lang="en-US" dirty="0" smtClean="0">
                <a:ea typeface="ＭＳ Ｐゴシック" pitchFamily="34" charset="-128"/>
              </a:rPr>
              <a:t>Conduct a preliminary inquiry</a:t>
            </a:r>
          </a:p>
        </p:txBody>
      </p:sp>
      <p:sp>
        <p:nvSpPr>
          <p:cNvPr id="186370" name="Rectangle 3"/>
          <p:cNvSpPr>
            <a:spLocks noGrp="1" noChangeArrowheads="1"/>
          </p:cNvSpPr>
          <p:nvPr>
            <p:ph idx="1"/>
          </p:nvPr>
        </p:nvSpPr>
        <p:spPr>
          <a:xfrm>
            <a:off x="533400" y="1295400"/>
            <a:ext cx="5029200" cy="2843855"/>
          </a:xfrm>
        </p:spPr>
        <p:txBody>
          <a:bodyPr/>
          <a:lstStyle/>
          <a:p>
            <a:pPr marL="233363" indent="-233363">
              <a:buFont typeface="Arial" pitchFamily="34" charset="0"/>
              <a:buChar char="•"/>
            </a:pPr>
            <a:r>
              <a:rPr lang="en-US" sz="2800" dirty="0" smtClean="0">
                <a:ea typeface="ＭＳ Ｐゴシック" pitchFamily="34" charset="-128"/>
              </a:rPr>
              <a:t>Conduct </a:t>
            </a:r>
            <a:r>
              <a:rPr lang="en-US" sz="2800" i="1" dirty="0" smtClean="0">
                <a:ea typeface="ＭＳ Ｐゴシック" pitchFamily="34" charset="-128"/>
              </a:rPr>
              <a:t>immediately</a:t>
            </a:r>
            <a:endParaRPr lang="en-US" sz="2800" dirty="0" smtClean="0">
              <a:ea typeface="ＭＳ Ｐゴシック" pitchFamily="34" charset="-128"/>
            </a:endParaRPr>
          </a:p>
          <a:p>
            <a:pPr marL="233363" indent="-233363">
              <a:buFont typeface="Arial" pitchFamily="34" charset="0"/>
              <a:buChar char="•"/>
            </a:pPr>
            <a:r>
              <a:rPr lang="en-US" sz="2800" dirty="0" smtClean="0">
                <a:ea typeface="ＭＳ Ｐゴシック" pitchFamily="34" charset="-128"/>
              </a:rPr>
              <a:t>Determine Who, What, When, Where, Why and How</a:t>
            </a:r>
          </a:p>
          <a:p>
            <a:pPr marL="233363" indent="-233363">
              <a:buFont typeface="Arial" pitchFamily="34" charset="0"/>
              <a:buChar char="•"/>
            </a:pPr>
            <a:r>
              <a:rPr lang="en-US" sz="2800" dirty="0" smtClean="0">
                <a:ea typeface="ＭＳ Ｐゴシック" pitchFamily="34" charset="-128"/>
              </a:rPr>
              <a:t>Did a loss, compromise</a:t>
            </a:r>
            <a:br>
              <a:rPr lang="en-US" sz="2800" dirty="0" smtClean="0">
                <a:ea typeface="ＭＳ Ｐゴシック" pitchFamily="34" charset="-128"/>
              </a:rPr>
            </a:br>
            <a:r>
              <a:rPr lang="en-US" sz="2800" dirty="0" smtClean="0">
                <a:ea typeface="ＭＳ Ｐゴシック" pitchFamily="34" charset="-128"/>
              </a:rPr>
              <a:t>or suspected compromise  occur?</a:t>
            </a:r>
          </a:p>
        </p:txBody>
      </p:sp>
      <p:sp>
        <p:nvSpPr>
          <p:cNvPr id="186372" name="Rectangle 6"/>
          <p:cNvSpPr>
            <a:spLocks noChangeArrowheads="1"/>
          </p:cNvSpPr>
          <p:nvPr/>
        </p:nvSpPr>
        <p:spPr bwMode="auto">
          <a:xfrm>
            <a:off x="6096000" y="3810000"/>
            <a:ext cx="2636838" cy="462307"/>
          </a:xfrm>
          <a:prstGeom prst="rect">
            <a:avLst/>
          </a:prstGeom>
          <a:noFill/>
          <a:ln w="9525">
            <a:noFill/>
            <a:miter lim="800000"/>
            <a:headEnd/>
            <a:tailEnd/>
          </a:ln>
        </p:spPr>
        <p:txBody>
          <a:bodyPr lIns="92075" tIns="46038" rIns="92075" bIns="46038">
            <a:spAutoFit/>
          </a:bodyPr>
          <a:lstStyle/>
          <a:p>
            <a:pPr algn="ctr" eaLnBrk="0" hangingPunct="0"/>
            <a:r>
              <a:rPr lang="en-US" b="1" dirty="0">
                <a:solidFill>
                  <a:srgbClr val="FF0000"/>
                </a:solidFill>
                <a:latin typeface="Arial" pitchFamily="34" charset="0"/>
              </a:rPr>
              <a:t>What happened?</a:t>
            </a:r>
          </a:p>
        </p:txBody>
      </p:sp>
      <p:sp>
        <p:nvSpPr>
          <p:cNvPr id="186373" name="Rectangle 7"/>
          <p:cNvSpPr>
            <a:spLocks noChangeArrowheads="1"/>
          </p:cNvSpPr>
          <p:nvPr/>
        </p:nvSpPr>
        <p:spPr bwMode="auto">
          <a:xfrm>
            <a:off x="6951663" y="6518275"/>
            <a:ext cx="2192337" cy="339725"/>
          </a:xfrm>
          <a:prstGeom prst="rect">
            <a:avLst/>
          </a:prstGeom>
          <a:noFill/>
          <a:ln w="9525">
            <a:noFill/>
            <a:miter lim="800000"/>
            <a:headEnd/>
            <a:tailEnd/>
          </a:ln>
        </p:spPr>
        <p:txBody>
          <a:bodyPr wrap="none" lIns="92075" tIns="46038" rIns="92075" bIns="46038">
            <a:spAutoFit/>
          </a:bodyPr>
          <a:lstStyle/>
          <a:p>
            <a:pPr eaLnBrk="0" hangingPunct="0"/>
            <a:r>
              <a:rPr lang="en-US" sz="1600" b="1" dirty="0">
                <a:latin typeface="Arial" pitchFamily="34" charset="0"/>
              </a:rPr>
              <a:t>NISPOM Para 1-303a</a:t>
            </a:r>
          </a:p>
        </p:txBody>
      </p:sp>
      <p:pic>
        <p:nvPicPr>
          <p:cNvPr id="186374" name="Picture 7" descr="Interagation.jpg"/>
          <p:cNvPicPr>
            <a:picLocks noChangeAspect="1"/>
          </p:cNvPicPr>
          <p:nvPr/>
        </p:nvPicPr>
        <p:blipFill>
          <a:blip r:embed="rId3" cstate="print"/>
          <a:srcRect/>
          <a:stretch>
            <a:fillRect/>
          </a:stretch>
        </p:blipFill>
        <p:spPr bwMode="auto">
          <a:xfrm>
            <a:off x="5791200" y="3810000"/>
            <a:ext cx="2971800" cy="237744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6372"/>
                                        </p:tgtEl>
                                        <p:attrNameLst>
                                          <p:attrName>style.visibility</p:attrName>
                                        </p:attrNameLst>
                                      </p:cBhvr>
                                      <p:to>
                                        <p:strVal val="visible"/>
                                      </p:to>
                                    </p:set>
                                    <p:animEffect transition="in" filter="fade">
                                      <p:cBhvr>
                                        <p:cTn id="7" dur="2000"/>
                                        <p:tgtEl>
                                          <p:spTgt spid="18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Placeholder 113"/>
          <p:cNvSpPr>
            <a:spLocks noGrp="1"/>
          </p:cNvSpPr>
          <p:nvPr>
            <p:ph type="body" idx="4294967295"/>
          </p:nvPr>
        </p:nvSpPr>
        <p:spPr>
          <a:xfrm>
            <a:off x="2390014" y="2156327"/>
            <a:ext cx="213917" cy="222048"/>
          </a:xfrm>
          <a:prstGeom prst="rect">
            <a:avLst/>
          </a:prstGeom>
          <a:noFill/>
          <a:ln w="0" cmpd="sng">
            <a:noFill/>
            <a:prstDash val="solid"/>
          </a:ln>
        </p:spPr>
        <p:txBody>
          <a:bodyPr vert="horz" lIns="0" tIns="0" rIns="0" bIns="0" anchor="t"/>
          <a:lstStyle/>
          <a:p>
            <a:pPr algn="l">
              <a:lnSpc>
                <a:spcPct val="480959"/>
              </a:lnSpc>
            </a:pPr>
            <a:r>
              <a:rPr lang="en-US" sz="300" dirty="0">
                <a:solidFill>
                  <a:srgbClr val="FF9A00"/>
                </a:solidFill>
                <a:latin typeface="Arial" panose="22635452340000000000" pitchFamily="2"/>
              </a:rPr>
              <a:t> </a:t>
            </a:r>
          </a:p>
        </p:txBody>
      </p:sp>
      <p:sp>
        <p:nvSpPr>
          <p:cNvPr id="115" name="Text Placeholder 114"/>
          <p:cNvSpPr>
            <a:spLocks noGrp="1"/>
          </p:cNvSpPr>
          <p:nvPr>
            <p:ph type="body" idx="4294967295"/>
          </p:nvPr>
        </p:nvSpPr>
        <p:spPr>
          <a:xfrm>
            <a:off x="2432830" y="2052621"/>
            <a:ext cx="3318898" cy="330076"/>
          </a:xfrm>
          <a:prstGeom prst="rect">
            <a:avLst/>
          </a:prstGeom>
          <a:noFill/>
          <a:ln w="0" cmpd="sng">
            <a:noFill/>
            <a:prstDash val="solid"/>
          </a:ln>
        </p:spPr>
        <p:txBody>
          <a:bodyPr vert="horz" lIns="0" tIns="0" rIns="0" bIns="0" anchor="t"/>
          <a:lstStyle/>
          <a:p>
            <a:pPr>
              <a:lnSpc>
                <a:spcPct val="79679"/>
              </a:lnSpc>
            </a:pPr>
            <a:r>
              <a:rPr lang="en-US" sz="2700" spc="-105" dirty="0" smtClean="0">
                <a:solidFill>
                  <a:srgbClr val="FFFFFF"/>
                </a:solidFill>
                <a:latin typeface="Arial" panose="22635452340000000000" pitchFamily="2"/>
              </a:rPr>
              <a:t>People not following </a:t>
            </a:r>
            <a:endParaRPr lang="en-US" sz="2700" spc="-105" dirty="0">
              <a:solidFill>
                <a:srgbClr val="FFFFFF"/>
              </a:solidFill>
              <a:latin typeface="Arial" panose="22635452340000000000" pitchFamily="2"/>
            </a:endParaRPr>
          </a:p>
        </p:txBody>
      </p:sp>
      <p:sp>
        <p:nvSpPr>
          <p:cNvPr id="116" name="Text Placeholder 115"/>
          <p:cNvSpPr>
            <a:spLocks noGrp="1"/>
          </p:cNvSpPr>
          <p:nvPr>
            <p:ph type="body" idx="4294967295"/>
          </p:nvPr>
        </p:nvSpPr>
        <p:spPr>
          <a:xfrm>
            <a:off x="2814825" y="2434949"/>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17" name="Text Placeholder 116"/>
          <p:cNvSpPr>
            <a:spLocks noGrp="1"/>
          </p:cNvSpPr>
          <p:nvPr>
            <p:ph type="body" idx="4294967295"/>
          </p:nvPr>
        </p:nvSpPr>
        <p:spPr>
          <a:xfrm>
            <a:off x="3426016" y="2434949"/>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18" name="Text Placeholder 117"/>
          <p:cNvSpPr>
            <a:spLocks noGrp="1"/>
          </p:cNvSpPr>
          <p:nvPr>
            <p:ph type="body" idx="4294967295"/>
          </p:nvPr>
        </p:nvSpPr>
        <p:spPr>
          <a:xfrm>
            <a:off x="2451133" y="3064992"/>
            <a:ext cx="152798" cy="174535"/>
          </a:xfrm>
          <a:prstGeom prst="rect">
            <a:avLst/>
          </a:prstGeom>
          <a:noFill/>
          <a:ln w="0" cmpd="sng">
            <a:noFill/>
            <a:prstDash val="solid"/>
          </a:ln>
        </p:spPr>
        <p:txBody>
          <a:bodyPr vert="horz" lIns="0" tIns="0" rIns="0" bIns="0" anchor="t"/>
          <a:lstStyle/>
          <a:p>
            <a:pPr algn="l">
              <a:lnSpc>
                <a:spcPct val="378239"/>
              </a:lnSpc>
            </a:pPr>
            <a:r>
              <a:rPr lang="en-US" sz="300" dirty="0">
                <a:solidFill>
                  <a:srgbClr val="FF9A00"/>
                </a:solidFill>
                <a:latin typeface="Arial" panose="22635452340000000000" pitchFamily="2"/>
              </a:rPr>
              <a:t> </a:t>
            </a:r>
          </a:p>
        </p:txBody>
      </p:sp>
      <p:sp>
        <p:nvSpPr>
          <p:cNvPr id="119" name="Text Placeholder 118"/>
          <p:cNvSpPr>
            <a:spLocks noGrp="1"/>
          </p:cNvSpPr>
          <p:nvPr>
            <p:ph type="body" idx="4294967295"/>
          </p:nvPr>
        </p:nvSpPr>
        <p:spPr>
          <a:xfrm>
            <a:off x="3120420" y="2893741"/>
            <a:ext cx="1665497" cy="505203"/>
          </a:xfrm>
          <a:prstGeom prst="rect">
            <a:avLst/>
          </a:prstGeom>
          <a:noFill/>
          <a:ln w="0" cmpd="sng">
            <a:noFill/>
            <a:prstDash val="solid"/>
          </a:ln>
        </p:spPr>
        <p:txBody>
          <a:bodyPr vert="horz" lIns="0" tIns="0" rIns="0" bIns="0" anchor="t"/>
          <a:lstStyle/>
          <a:p>
            <a:pPr>
              <a:lnSpc>
                <a:spcPts val="1906"/>
              </a:lnSpc>
            </a:pPr>
            <a:r>
              <a:rPr lang="en-US" sz="2700" spc="-125" dirty="0">
                <a:solidFill>
                  <a:srgbClr val="FFFFFF"/>
                </a:solidFill>
                <a:latin typeface="Arial" panose="22635452340000000000" pitchFamily="2"/>
              </a:rPr>
              <a:t>Confusion </a:t>
            </a:r>
          </a:p>
        </p:txBody>
      </p:sp>
      <p:sp>
        <p:nvSpPr>
          <p:cNvPr id="120" name="Text Placeholder 119"/>
          <p:cNvSpPr>
            <a:spLocks noGrp="1"/>
          </p:cNvSpPr>
          <p:nvPr>
            <p:ph type="body" idx="4294967295"/>
          </p:nvPr>
        </p:nvSpPr>
        <p:spPr>
          <a:xfrm>
            <a:off x="2662026" y="3505465"/>
            <a:ext cx="916787" cy="243656"/>
          </a:xfrm>
          <a:prstGeom prst="rect">
            <a:avLst/>
          </a:prstGeom>
          <a:noFill/>
          <a:ln w="0" cmpd="sng">
            <a:noFill/>
            <a:prstDash val="solid"/>
          </a:ln>
        </p:spPr>
        <p:txBody>
          <a:bodyPr vert="horz" lIns="0" tIns="0" rIns="0" bIns="0" anchor="t"/>
          <a:lstStyle/>
          <a:p>
            <a:pPr>
              <a:lnSpc>
                <a:spcPts val="1906"/>
              </a:lnSpc>
            </a:pPr>
            <a:r>
              <a:rPr lang="en-US" sz="300" spc="216" dirty="0">
                <a:solidFill>
                  <a:srgbClr val="FF9A00"/>
                </a:solidFill>
                <a:latin typeface="Arial" panose="22635452340000000000" pitchFamily="2"/>
              </a:rPr>
              <a:t></a:t>
            </a:r>
            <a:r>
              <a:rPr lang="en-US" sz="2700" spc="216" dirty="0">
                <a:solidFill>
                  <a:srgbClr val="FFFFFF"/>
                </a:solidFill>
                <a:latin typeface="Arial" panose="22635452340000000000" pitchFamily="2"/>
              </a:rPr>
              <a:t> Too </a:t>
            </a:r>
          </a:p>
        </p:txBody>
      </p:sp>
      <p:sp>
        <p:nvSpPr>
          <p:cNvPr id="121" name="Text Placeholder 120"/>
          <p:cNvSpPr>
            <a:spLocks noGrp="1"/>
          </p:cNvSpPr>
          <p:nvPr>
            <p:ph type="body" idx="4294967295"/>
          </p:nvPr>
        </p:nvSpPr>
        <p:spPr>
          <a:xfrm>
            <a:off x="3502414" y="3429000"/>
            <a:ext cx="2291969" cy="330076"/>
          </a:xfrm>
          <a:prstGeom prst="rect">
            <a:avLst/>
          </a:prstGeom>
          <a:noFill/>
          <a:ln w="0" cmpd="sng">
            <a:noFill/>
            <a:prstDash val="solid"/>
          </a:ln>
        </p:spPr>
        <p:txBody>
          <a:bodyPr vert="horz" lIns="0" tIns="0" rIns="0" bIns="0" anchor="t"/>
          <a:lstStyle/>
          <a:p>
            <a:pPr>
              <a:lnSpc>
                <a:spcPct val="79679"/>
              </a:lnSpc>
            </a:pPr>
            <a:r>
              <a:rPr lang="en-US" sz="2700" spc="-95" dirty="0" smtClean="0">
                <a:solidFill>
                  <a:srgbClr val="FFFFFF"/>
                </a:solidFill>
                <a:latin typeface="Arial" panose="22635452340000000000" pitchFamily="2"/>
              </a:rPr>
              <a:t>busy to </a:t>
            </a:r>
            <a:r>
              <a:rPr lang="en-US" sz="2700" spc="-95" dirty="0">
                <a:solidFill>
                  <a:srgbClr val="FFFFFF"/>
                </a:solidFill>
                <a:latin typeface="Arial" panose="22635452340000000000" pitchFamily="2"/>
              </a:rPr>
              <a:t>follow </a:t>
            </a:r>
          </a:p>
        </p:txBody>
      </p:sp>
      <p:sp>
        <p:nvSpPr>
          <p:cNvPr id="122" name="Text Placeholder 121"/>
          <p:cNvSpPr>
            <a:spLocks noGrp="1"/>
          </p:cNvSpPr>
          <p:nvPr>
            <p:ph type="body" idx="4294967295"/>
          </p:nvPr>
        </p:nvSpPr>
        <p:spPr>
          <a:xfrm>
            <a:off x="3349617" y="3887794"/>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23" name="Text Placeholder 122"/>
          <p:cNvSpPr>
            <a:spLocks noGrp="1"/>
          </p:cNvSpPr>
          <p:nvPr>
            <p:ph type="body" idx="4294967295"/>
          </p:nvPr>
        </p:nvSpPr>
        <p:spPr>
          <a:xfrm>
            <a:off x="3884409" y="3887793"/>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24" name="Text Placeholder 123"/>
          <p:cNvSpPr>
            <a:spLocks noGrp="1"/>
          </p:cNvSpPr>
          <p:nvPr>
            <p:ph type="body" idx="4294967295"/>
          </p:nvPr>
        </p:nvSpPr>
        <p:spPr>
          <a:xfrm>
            <a:off x="2390014" y="4468772"/>
            <a:ext cx="213917" cy="410369"/>
          </a:xfrm>
          <a:prstGeom prst="rect">
            <a:avLst/>
          </a:prstGeom>
          <a:noFill/>
          <a:ln w="0" cmpd="sng">
            <a:noFill/>
            <a:prstDash val="solid"/>
          </a:ln>
        </p:spPr>
        <p:txBody>
          <a:bodyPr vert="horz" lIns="0" tIns="0" rIns="0" bIns="0" anchor="t"/>
          <a:lstStyle/>
          <a:p>
            <a:pPr algn="just">
              <a:lnSpc>
                <a:spcPts val="3209"/>
              </a:lnSpc>
            </a:pPr>
            <a:r>
              <a:rPr lang="en-US" sz="300" dirty="0">
                <a:solidFill>
                  <a:srgbClr val="FF9A00"/>
                </a:solidFill>
                <a:latin typeface="Arial" panose="22635452340000000000" pitchFamily="2"/>
              </a:rPr>
              <a:t>    </a:t>
            </a:r>
          </a:p>
        </p:txBody>
      </p:sp>
      <p:sp>
        <p:nvSpPr>
          <p:cNvPr id="125" name="Text Placeholder 124"/>
          <p:cNvSpPr>
            <a:spLocks noGrp="1"/>
          </p:cNvSpPr>
          <p:nvPr>
            <p:ph type="body" idx="4294967295"/>
          </p:nvPr>
        </p:nvSpPr>
        <p:spPr>
          <a:xfrm>
            <a:off x="5947181" y="5952361"/>
            <a:ext cx="185904" cy="461665"/>
          </a:xfrm>
          <a:prstGeom prst="rect">
            <a:avLst/>
          </a:prstGeom>
          <a:noFill/>
          <a:ln w="0" cmpd="sng">
            <a:noFill/>
            <a:prstDash val="solid"/>
          </a:ln>
        </p:spPr>
        <p:txBody>
          <a:bodyPr vert="horz" lIns="0" tIns="0" rIns="0" bIns="0" anchor="t"/>
          <a:lstStyle/>
          <a:p>
            <a:pPr>
              <a:lnSpc>
                <a:spcPts val="1805"/>
              </a:lnSpc>
            </a:pPr>
            <a:r>
              <a:rPr lang="en-US" sz="2700" spc="-155" dirty="0">
                <a:solidFill>
                  <a:srgbClr val="FFFFFF"/>
                </a:solidFill>
                <a:latin typeface="Arial" panose="22635452340000000000" pitchFamily="2"/>
              </a:rPr>
              <a:t>it </a:t>
            </a:r>
          </a:p>
        </p:txBody>
      </p:sp>
      <p:sp>
        <p:nvSpPr>
          <p:cNvPr id="17" name="Title 1"/>
          <p:cNvSpPr txBox="1">
            <a:spLocks/>
          </p:cNvSpPr>
          <p:nvPr/>
        </p:nvSpPr>
        <p:spPr>
          <a:xfrm>
            <a:off x="457200" y="304800"/>
            <a:ext cx="8382000" cy="762000"/>
          </a:xfrm>
          <a:prstGeom prst="rect">
            <a:avLst/>
          </a:prstGeom>
        </p:spPr>
        <p:txBody>
          <a:bodyPr/>
          <a:lstStyle/>
          <a:p>
            <a:pPr marL="0" marR="0" lvl="0" indent="0" algn="l" defTabSz="887413" rtl="0" eaLnBrk="1" fontAlgn="base" latinLnBrk="0" hangingPunct="1">
              <a:lnSpc>
                <a:spcPct val="100000"/>
              </a:lnSpc>
              <a:spcBef>
                <a:spcPct val="0"/>
              </a:spcBef>
              <a:spcAft>
                <a:spcPct val="0"/>
              </a:spcAft>
              <a:buClrTx/>
              <a:buSzTx/>
              <a:buFontTx/>
              <a:buNone/>
              <a:tabLst/>
              <a:defRPr/>
            </a:pPr>
            <a:r>
              <a:rPr lang="en-US" sz="3600" b="1" kern="0" noProof="0" dirty="0" smtClean="0">
                <a:solidFill>
                  <a:schemeClr val="bg1"/>
                </a:solidFill>
                <a:latin typeface="+mj-lt"/>
                <a:ea typeface="ＭＳ Ｐゴシック" pitchFamily="-112" charset="-128"/>
                <a:cs typeface="ＭＳ Ｐゴシック" pitchFamily="-112" charset="-128"/>
              </a:rPr>
              <a:t>Conducting a Preliminary Inquiry</a:t>
            </a:r>
            <a:endParaRPr kumimoji="0" lang="en-US" sz="3600" b="1" i="0" u="none" strike="noStrike" kern="0" cap="none" spc="0" normalizeH="0" baseline="0" noProof="0" dirty="0">
              <a:ln>
                <a:noFill/>
              </a:ln>
              <a:solidFill>
                <a:schemeClr val="bg1"/>
              </a:solidFill>
              <a:effectLst/>
              <a:uLnTx/>
              <a:uFillTx/>
              <a:latin typeface="+mj-lt"/>
              <a:ea typeface="ＭＳ Ｐゴシック" pitchFamily="-112" charset="-128"/>
              <a:cs typeface="ＭＳ Ｐゴシック" pitchFamily="-112" charset="-128"/>
            </a:endParaRPr>
          </a:p>
        </p:txBody>
      </p:sp>
      <p:sp>
        <p:nvSpPr>
          <p:cNvPr id="18" name="Text Placeholder 17"/>
          <p:cNvSpPr>
            <a:spLocks noGrp="1"/>
          </p:cNvSpPr>
          <p:nvPr>
            <p:ph type="body" idx="4294967295"/>
          </p:nvPr>
        </p:nvSpPr>
        <p:spPr>
          <a:xfrm>
            <a:off x="685800" y="1600200"/>
            <a:ext cx="7467600" cy="3580083"/>
          </a:xfrm>
        </p:spPr>
        <p:txBody>
          <a:bodyPr/>
          <a:lstStyle/>
          <a:p>
            <a:pPr marL="0" indent="0" algn="l">
              <a:buNone/>
            </a:pPr>
            <a:r>
              <a:rPr lang="en-US" dirty="0" smtClean="0"/>
              <a:t>If the preliminary inquiry indicates no loss, compromise or suspected compromise of classified, the FSO shall finalize the report and maintain a copy for review by DSS during the next audit</a:t>
            </a:r>
          </a:p>
          <a:p>
            <a:pPr algn="l">
              <a:buNone/>
            </a:pPr>
            <a:endParaRPr lang="en-US" dirty="0" smtClean="0"/>
          </a:p>
          <a:p>
            <a:pPr marL="0" indent="0" algn="l">
              <a:buNone/>
            </a:pPr>
            <a:r>
              <a:rPr lang="en-US" i="1" dirty="0" err="1" smtClean="0"/>
              <a:t>Pssst</a:t>
            </a:r>
            <a:r>
              <a:rPr lang="en-US" i="1" dirty="0" smtClean="0"/>
              <a:t>!  </a:t>
            </a:r>
            <a:r>
              <a:rPr lang="en-US" dirty="0" smtClean="0"/>
              <a:t>You might want to notify DSS before the audit…</a:t>
            </a:r>
          </a:p>
          <a:p>
            <a:pPr marR="563880" algn="l">
              <a:lnSpc>
                <a:spcPct val="95999"/>
              </a:lnSpc>
              <a:spcBef>
                <a:spcPts val="0"/>
              </a:spcBef>
              <a:buNone/>
            </a:pPr>
            <a:endParaRPr lang="en-US" spc="-10" dirty="0">
              <a:solidFill>
                <a:srgbClr val="000000"/>
              </a:solidFill>
              <a:latin typeface="Arial" panose="22635452340000000000" pitchFamily="2"/>
            </a:endParaRPr>
          </a:p>
        </p:txBody>
      </p:sp>
      <p:pic>
        <p:nvPicPr>
          <p:cNvPr id="62465" name="Picture 1" descr="C:\Users\rossignj\AppData\Local\Microsoft\Windows\Temporary Internet Files\Content.IE5\KF8M48AR\MP900402594[1].jpg"/>
          <p:cNvPicPr>
            <a:picLocks noChangeAspect="1" noChangeArrowheads="1"/>
          </p:cNvPicPr>
          <p:nvPr/>
        </p:nvPicPr>
        <p:blipFill>
          <a:blip r:embed="rId2" cstate="print"/>
          <a:srcRect/>
          <a:stretch>
            <a:fillRect/>
          </a:stretch>
        </p:blipFill>
        <p:spPr bwMode="auto">
          <a:xfrm>
            <a:off x="4876800" y="4953000"/>
            <a:ext cx="1466850" cy="117348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Title 1"/>
          <p:cNvSpPr>
            <a:spLocks noGrp="1"/>
          </p:cNvSpPr>
          <p:nvPr>
            <p:ph type="title"/>
          </p:nvPr>
        </p:nvSpPr>
        <p:spPr/>
        <p:txBody>
          <a:bodyPr/>
          <a:lstStyle/>
          <a:p>
            <a:r>
              <a:rPr lang="en-US" dirty="0" smtClean="0">
                <a:ea typeface="ＭＳ Ｐゴシック" pitchFamily="34" charset="-128"/>
              </a:rPr>
              <a:t>Sample preliminary report to DSS</a:t>
            </a:r>
          </a:p>
        </p:txBody>
      </p:sp>
      <p:pic>
        <p:nvPicPr>
          <p:cNvPr id="156677" name="Picture 5"/>
          <p:cNvPicPr>
            <a:picLocks noGrp="1" noChangeAspect="1" noChangeArrowheads="1"/>
          </p:cNvPicPr>
          <p:nvPr>
            <p:ph idx="1"/>
          </p:nvPr>
        </p:nvPicPr>
        <p:blipFill>
          <a:blip r:embed="rId2" cstate="print"/>
          <a:srcRect/>
          <a:stretch>
            <a:fillRect/>
          </a:stretch>
        </p:blipFill>
        <p:spPr bwMode="auto">
          <a:xfrm>
            <a:off x="4038600" y="1524000"/>
            <a:ext cx="4614863" cy="4343400"/>
          </a:xfrm>
          <a:prstGeom prst="rect">
            <a:avLst/>
          </a:prstGeom>
          <a:noFill/>
          <a:ln w="9525">
            <a:solidFill>
              <a:schemeClr val="tx1"/>
            </a:solidFill>
            <a:miter lim="800000"/>
            <a:headEnd/>
            <a:tailEnd/>
          </a:ln>
        </p:spPr>
      </p:pic>
      <p:sp>
        <p:nvSpPr>
          <p:cNvPr id="5" name="Rectangle 4"/>
          <p:cNvSpPr/>
          <p:nvPr/>
        </p:nvSpPr>
        <p:spPr>
          <a:xfrm>
            <a:off x="152400" y="1447800"/>
            <a:ext cx="3657600" cy="2431435"/>
          </a:xfrm>
          <a:prstGeom prst="rect">
            <a:avLst/>
          </a:prstGeom>
          <a:ln w="6350">
            <a:solidFill>
              <a:schemeClr val="tx1"/>
            </a:solidFill>
          </a:ln>
        </p:spPr>
        <p:txBody>
          <a:bodyPr wrap="square">
            <a:spAutoFit/>
          </a:bodyPr>
          <a:lstStyle/>
          <a:p>
            <a:pPr algn="ctr">
              <a:defRPr/>
            </a:pPr>
            <a:r>
              <a:rPr lang="en-US" sz="2800" b="1" dirty="0" smtClean="0">
                <a:latin typeface="+mn-lt"/>
              </a:rPr>
              <a:t>Timeline for </a:t>
            </a:r>
          </a:p>
          <a:p>
            <a:pPr algn="ctr">
              <a:defRPr/>
            </a:pPr>
            <a:r>
              <a:rPr lang="en-US" sz="2800" b="1" dirty="0" smtClean="0">
                <a:latin typeface="+mn-lt"/>
              </a:rPr>
              <a:t>Initial Report</a:t>
            </a:r>
          </a:p>
          <a:p>
            <a:pPr>
              <a:defRPr/>
            </a:pPr>
            <a:r>
              <a:rPr lang="en-US" b="1" dirty="0" smtClean="0">
                <a:latin typeface="+mn-lt"/>
              </a:rPr>
              <a:t>  </a:t>
            </a:r>
            <a:r>
              <a:rPr lang="en-US" b="1" dirty="0" smtClean="0">
                <a:solidFill>
                  <a:schemeClr val="bg2"/>
                </a:solidFill>
                <a:latin typeface="+mn-lt"/>
              </a:rPr>
              <a:t>Top Secret: </a:t>
            </a:r>
          </a:p>
          <a:p>
            <a:pPr>
              <a:defRPr/>
            </a:pPr>
            <a:r>
              <a:rPr lang="en-US" b="1" dirty="0" smtClean="0">
                <a:solidFill>
                  <a:schemeClr val="bg2"/>
                </a:solidFill>
                <a:latin typeface="+mn-lt"/>
              </a:rPr>
              <a:t>      within 24 hours</a:t>
            </a:r>
          </a:p>
          <a:p>
            <a:pPr>
              <a:defRPr/>
            </a:pPr>
            <a:r>
              <a:rPr lang="en-US" b="1" dirty="0" smtClean="0">
                <a:solidFill>
                  <a:schemeClr val="bg2"/>
                </a:solidFill>
                <a:latin typeface="+mn-lt"/>
              </a:rPr>
              <a:t>  Secret/Confidential: </a:t>
            </a:r>
          </a:p>
          <a:p>
            <a:pPr>
              <a:defRPr/>
            </a:pPr>
            <a:r>
              <a:rPr lang="en-US" b="1" dirty="0" smtClean="0">
                <a:solidFill>
                  <a:schemeClr val="bg2"/>
                </a:solidFill>
                <a:latin typeface="+mn-lt"/>
              </a:rPr>
              <a:t>      within 72 hours</a:t>
            </a:r>
          </a:p>
        </p:txBody>
      </p:sp>
      <p:sp>
        <p:nvSpPr>
          <p:cNvPr id="6" name="TextBox 5"/>
          <p:cNvSpPr txBox="1"/>
          <p:nvPr/>
        </p:nvSpPr>
        <p:spPr>
          <a:xfrm>
            <a:off x="838200" y="4343400"/>
            <a:ext cx="2286000" cy="1015663"/>
          </a:xfrm>
          <a:prstGeom prst="rect">
            <a:avLst/>
          </a:prstGeom>
          <a:noFill/>
          <a:ln w="9525">
            <a:solidFill>
              <a:schemeClr val="tx1"/>
            </a:solidFill>
          </a:ln>
        </p:spPr>
        <p:txBody>
          <a:bodyPr wrap="square" rtlCol="0">
            <a:spAutoFit/>
          </a:bodyPr>
          <a:lstStyle/>
          <a:p>
            <a:pPr algn="ctr"/>
            <a:r>
              <a:rPr lang="en-US" sz="2000" b="1" dirty="0" smtClean="0">
                <a:solidFill>
                  <a:schemeClr val="bg2"/>
                </a:solidFill>
                <a:latin typeface="+mn-lt"/>
              </a:rPr>
              <a:t>Quick, easy, to the point, just the basics</a:t>
            </a:r>
          </a:p>
        </p:txBody>
      </p:sp>
      <p:sp>
        <p:nvSpPr>
          <p:cNvPr id="7" name="TextBox 6"/>
          <p:cNvSpPr txBox="1"/>
          <p:nvPr/>
        </p:nvSpPr>
        <p:spPr>
          <a:xfrm>
            <a:off x="3429000" y="5943601"/>
            <a:ext cx="5486400" cy="584775"/>
          </a:xfrm>
          <a:prstGeom prst="rect">
            <a:avLst/>
          </a:prstGeom>
          <a:noFill/>
        </p:spPr>
        <p:txBody>
          <a:bodyPr wrap="square" rtlCol="0">
            <a:spAutoFit/>
          </a:bodyPr>
          <a:lstStyle/>
          <a:p>
            <a:pPr marL="568325" indent="-568325"/>
            <a:r>
              <a:rPr lang="en-US" sz="1600" b="1" i="1" dirty="0" smtClean="0">
                <a:latin typeface="+mn-lt"/>
                <a:ea typeface="ＭＳ Ｐゴシック" pitchFamily="34" charset="-128"/>
              </a:rPr>
              <a:t>Note: If on a Government installation, furnish to DSS through the commander</a:t>
            </a:r>
            <a:endParaRPr lang="en-US" i="1" dirty="0" smtClean="0">
              <a:solidFill>
                <a:schemeClr val="bg2"/>
              </a:solidFill>
            </a:endParaRPr>
          </a:p>
        </p:txBody>
      </p:sp>
      <p:sp>
        <p:nvSpPr>
          <p:cNvPr id="8" name="TextBox 7"/>
          <p:cNvSpPr txBox="1"/>
          <p:nvPr/>
        </p:nvSpPr>
        <p:spPr>
          <a:xfrm>
            <a:off x="228600" y="5638801"/>
            <a:ext cx="2819400" cy="338554"/>
          </a:xfrm>
          <a:prstGeom prst="rect">
            <a:avLst/>
          </a:prstGeom>
          <a:noFill/>
          <a:ln w="9525">
            <a:solidFill>
              <a:schemeClr val="tx1"/>
            </a:solidFill>
          </a:ln>
        </p:spPr>
        <p:txBody>
          <a:bodyPr wrap="square" rtlCol="0">
            <a:spAutoFit/>
          </a:bodyPr>
          <a:lstStyle/>
          <a:p>
            <a:pPr algn="ctr"/>
            <a:r>
              <a:rPr lang="en-US" sz="1600" b="1" dirty="0" smtClean="0">
                <a:solidFill>
                  <a:schemeClr val="bg2"/>
                </a:solidFill>
                <a:latin typeface="+mn-lt"/>
              </a:rPr>
              <a:t>Phone, e-mail, letter?</a:t>
            </a:r>
            <a:endParaRPr lang="en-US" sz="1600" b="1" dirty="0" err="1" smtClean="0">
              <a:solidFill>
                <a:schemeClr val="bg2"/>
              </a:solidFill>
              <a:latin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677"/>
                                        </p:tgtEl>
                                        <p:attrNameLst>
                                          <p:attrName>style.visibility</p:attrName>
                                        </p:attrNameLst>
                                      </p:cBhvr>
                                      <p:to>
                                        <p:strVal val="visible"/>
                                      </p:to>
                                    </p:set>
                                    <p:animEffect transition="in" filter="fade">
                                      <p:cBhvr>
                                        <p:cTn id="7" dur="2000"/>
                                        <p:tgtEl>
                                          <p:spTgt spid="156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Image.jpg"/>
          <p:cNvPicPr/>
          <p:nvPr/>
        </p:nvPicPr>
        <p:blipFill>
          <a:blip r:embed="rId2" cstate="print"/>
          <a:stretch>
            <a:fillRect/>
          </a:stretch>
        </p:blipFill>
        <p:spPr>
          <a:xfrm>
            <a:off x="533400" y="533400"/>
            <a:ext cx="8174688" cy="4893792"/>
          </a:xfrm>
          <a:prstGeom prst="rect">
            <a:avLst/>
          </a:prstGeom>
        </p:spPr>
      </p:pic>
      <p:sp>
        <p:nvSpPr>
          <p:cNvPr id="226" name="Text Placeholder 225"/>
          <p:cNvSpPr>
            <a:spLocks noGrp="1"/>
          </p:cNvSpPr>
          <p:nvPr>
            <p:ph type="body" idx="4294967295"/>
          </p:nvPr>
        </p:nvSpPr>
        <p:spPr>
          <a:xfrm>
            <a:off x="1524000" y="457200"/>
            <a:ext cx="4229319" cy="677108"/>
          </a:xfrm>
          <a:prstGeom prst="rect">
            <a:avLst/>
          </a:prstGeom>
          <a:noFill/>
          <a:ln w="0" cmpd="sng">
            <a:noFill/>
            <a:prstDash val="solid"/>
          </a:ln>
        </p:spPr>
        <p:txBody>
          <a:bodyPr vert="horz" lIns="0" tIns="0" rIns="0" bIns="0" anchor="t"/>
          <a:lstStyle/>
          <a:p>
            <a:pPr>
              <a:buNone/>
            </a:pPr>
            <a:r>
              <a:rPr lang="en-US" sz="4400" spc="-25" dirty="0" smtClean="0">
                <a:solidFill>
                  <a:schemeClr val="bg1">
                    <a:lumMod val="75000"/>
                  </a:schemeClr>
                </a:solidFill>
                <a:latin typeface="Arial" panose="22635452340000000000" pitchFamily="2"/>
              </a:rPr>
              <a:t>Investigate</a:t>
            </a:r>
            <a:endParaRPr lang="en-US" sz="4400" spc="-25" dirty="0">
              <a:solidFill>
                <a:schemeClr val="bg1">
                  <a:lumMod val="75000"/>
                </a:schemeClr>
              </a:solidFill>
              <a:latin typeface="Arial" panose="22635452340000000000" pitchFamily="2"/>
            </a:endParaRPr>
          </a:p>
        </p:txBody>
      </p:sp>
      <p:sp>
        <p:nvSpPr>
          <p:cNvPr id="227" name="Text Placeholder 226"/>
          <p:cNvSpPr>
            <a:spLocks noGrp="1"/>
          </p:cNvSpPr>
          <p:nvPr>
            <p:ph type="body" idx="4294967295"/>
          </p:nvPr>
        </p:nvSpPr>
        <p:spPr>
          <a:xfrm>
            <a:off x="152400" y="1600200"/>
            <a:ext cx="5257800" cy="4674613"/>
          </a:xfrm>
          <a:prstGeom prst="rect">
            <a:avLst/>
          </a:prstGeom>
          <a:noFill/>
          <a:ln w="0" cmpd="sng">
            <a:noFill/>
            <a:prstDash val="solid"/>
          </a:ln>
        </p:spPr>
        <p:txBody>
          <a:bodyPr vert="horz" lIns="0" tIns="0" rIns="0" bIns="0" anchor="t"/>
          <a:lstStyle/>
          <a:p>
            <a:pPr marL="225425" indent="-225425">
              <a:lnSpc>
                <a:spcPts val="3109"/>
              </a:lnSpc>
              <a:spcBef>
                <a:spcPts val="1083"/>
              </a:spcBef>
            </a:pPr>
            <a:r>
              <a:rPr lang="en-US" sz="2800" spc="-105" dirty="0" smtClean="0">
                <a:solidFill>
                  <a:srgbClr val="000000"/>
                </a:solidFill>
                <a:latin typeface="Arial" panose="22635452340000000000" pitchFamily="2"/>
              </a:rPr>
              <a:t>Determine what happened</a:t>
            </a:r>
          </a:p>
          <a:p>
            <a:pPr marL="225425" indent="-225425">
              <a:lnSpc>
                <a:spcPts val="3109"/>
              </a:lnSpc>
              <a:spcBef>
                <a:spcPts val="1083"/>
              </a:spcBef>
            </a:pPr>
            <a:r>
              <a:rPr lang="en-US" sz="2800" spc="-105" dirty="0" smtClean="0">
                <a:solidFill>
                  <a:srgbClr val="000000"/>
                </a:solidFill>
                <a:latin typeface="Arial" panose="22635452340000000000" pitchFamily="2"/>
              </a:rPr>
              <a:t>Is the data involved classified?  (SME) </a:t>
            </a:r>
          </a:p>
          <a:p>
            <a:pPr marL="225425" indent="-225425">
              <a:lnSpc>
                <a:spcPts val="3109"/>
              </a:lnSpc>
              <a:spcBef>
                <a:spcPts val="1083"/>
              </a:spcBef>
            </a:pPr>
            <a:r>
              <a:rPr lang="en-US" sz="2800" spc="-105" dirty="0" smtClean="0">
                <a:solidFill>
                  <a:srgbClr val="000000"/>
                </a:solidFill>
                <a:latin typeface="Arial" panose="22635452340000000000" pitchFamily="2"/>
              </a:rPr>
              <a:t>Interview </a:t>
            </a:r>
            <a:r>
              <a:rPr lang="en-US" sz="2800" spc="-105" dirty="0">
                <a:solidFill>
                  <a:srgbClr val="000000"/>
                </a:solidFill>
                <a:latin typeface="Arial" panose="22635452340000000000" pitchFamily="2"/>
              </a:rPr>
              <a:t>all people </a:t>
            </a:r>
            <a:r>
              <a:rPr lang="en-US" sz="2800" dirty="0" smtClean="0">
                <a:solidFill>
                  <a:srgbClr val="000000"/>
                </a:solidFill>
                <a:latin typeface="Arial" panose="22635452340000000000" pitchFamily="2"/>
              </a:rPr>
              <a:t>known to </a:t>
            </a:r>
            <a:r>
              <a:rPr lang="en-US" sz="2800" dirty="0">
                <a:solidFill>
                  <a:srgbClr val="000000"/>
                </a:solidFill>
                <a:latin typeface="Arial" panose="22635452340000000000" pitchFamily="2"/>
              </a:rPr>
              <a:t>be </a:t>
            </a:r>
            <a:r>
              <a:rPr lang="en-US" sz="2800" spc="50" dirty="0" smtClean="0">
                <a:solidFill>
                  <a:srgbClr val="000000"/>
                </a:solidFill>
                <a:latin typeface="Arial" panose="22635452340000000000" pitchFamily="2"/>
              </a:rPr>
              <a:t>involved </a:t>
            </a:r>
            <a:endParaRPr lang="en-US" sz="800" spc="50" dirty="0" smtClean="0">
              <a:solidFill>
                <a:srgbClr val="000000"/>
              </a:solidFill>
              <a:latin typeface="Arial" panose="22635452340000000000" pitchFamily="2"/>
            </a:endParaRPr>
          </a:p>
          <a:p>
            <a:pPr marL="225425" indent="-225425" defTabSz="858144">
              <a:lnSpc>
                <a:spcPts val="2507"/>
              </a:lnSpc>
              <a:spcBef>
                <a:spcPts val="722"/>
              </a:spcBef>
            </a:pPr>
            <a:r>
              <a:rPr lang="en-US" sz="2800" spc="50" dirty="0" smtClean="0">
                <a:solidFill>
                  <a:srgbClr val="000000"/>
                </a:solidFill>
                <a:latin typeface="Arial" panose="22635452340000000000" pitchFamily="2"/>
              </a:rPr>
              <a:t>Get written statements, when possible</a:t>
            </a:r>
          </a:p>
          <a:p>
            <a:pPr marL="225425" indent="-225425"/>
            <a:r>
              <a:rPr lang="en-US" sz="2800" spc="50" dirty="0" smtClean="0">
                <a:solidFill>
                  <a:srgbClr val="000000"/>
                </a:solidFill>
                <a:latin typeface="Arial" panose="22635452340000000000" pitchFamily="2"/>
              </a:rPr>
              <a:t>Review documentation	</a:t>
            </a:r>
          </a:p>
          <a:p>
            <a:pPr marL="688975" indent="-225425" algn="l"/>
            <a:r>
              <a:rPr lang="en-US" sz="1100" spc="50" dirty="0" smtClean="0">
                <a:solidFill>
                  <a:srgbClr val="000000"/>
                </a:solidFill>
                <a:latin typeface="Arial" panose="22635452340000000000" pitchFamily="2"/>
              </a:rPr>
              <a:t>Safe logs                                Alarm logs</a:t>
            </a:r>
          </a:p>
          <a:p>
            <a:pPr marL="688975" indent="-225425" algn="l"/>
            <a:r>
              <a:rPr lang="en-US" sz="1100" spc="50" dirty="0" smtClean="0">
                <a:solidFill>
                  <a:srgbClr val="000000"/>
                </a:solidFill>
                <a:latin typeface="Arial" panose="22635452340000000000" pitchFamily="2"/>
              </a:rPr>
              <a:t>Receipts	                      Shipping/Receiving records</a:t>
            </a:r>
          </a:p>
          <a:p>
            <a:pPr marL="688975" indent="-225425" algn="l"/>
            <a:r>
              <a:rPr lang="en-US" sz="1100" spc="50" dirty="0" smtClean="0">
                <a:solidFill>
                  <a:srgbClr val="000000"/>
                </a:solidFill>
                <a:latin typeface="Arial" panose="22635452340000000000" pitchFamily="2"/>
              </a:rPr>
              <a:t>Visitor records                       Video footage</a:t>
            </a:r>
          </a:p>
          <a:p>
            <a:pPr marL="688975" indent="-225425"/>
            <a:r>
              <a:rPr lang="en-US" sz="1100" spc="50" dirty="0" smtClean="0">
                <a:solidFill>
                  <a:srgbClr val="000000"/>
                </a:solidFill>
                <a:latin typeface="Arial" panose="22635452340000000000" pitchFamily="2"/>
              </a:rPr>
              <a:t>Access control records         Guard logs</a:t>
            </a:r>
          </a:p>
          <a:p>
            <a:pPr marL="688975" indent="-225425" algn="l"/>
            <a:r>
              <a:rPr lang="en-US" sz="1100" spc="50" dirty="0" smtClean="0">
                <a:solidFill>
                  <a:srgbClr val="000000"/>
                </a:solidFill>
                <a:latin typeface="Arial" panose="22635452340000000000" pitchFamily="2"/>
              </a:rPr>
              <a:t>System logs</a:t>
            </a:r>
            <a:endParaRPr lang="en-US" sz="2800" spc="50" dirty="0">
              <a:solidFill>
                <a:srgbClr val="000000"/>
              </a:solidFill>
              <a:latin typeface="Arial" panose="22635452340000000000" pitchFamily="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smtClean="0">
                <a:ea typeface="ＭＳ Ｐゴシック" pitchFamily="34" charset="-128"/>
              </a:rPr>
              <a:t>Objectives</a:t>
            </a:r>
          </a:p>
        </p:txBody>
      </p:sp>
      <p:sp>
        <p:nvSpPr>
          <p:cNvPr id="4099" name="Rectangle 3"/>
          <p:cNvSpPr>
            <a:spLocks noGrp="1" noChangeArrowheads="1"/>
          </p:cNvSpPr>
          <p:nvPr>
            <p:ph idx="1"/>
          </p:nvPr>
        </p:nvSpPr>
        <p:spPr>
          <a:xfrm>
            <a:off x="685800" y="1371600"/>
            <a:ext cx="7772400" cy="4419600"/>
          </a:xfrm>
        </p:spPr>
        <p:txBody>
          <a:bodyPr>
            <a:normAutofit fontScale="92500" lnSpcReduction="20000"/>
          </a:bodyPr>
          <a:lstStyle/>
          <a:p>
            <a:pPr>
              <a:defRPr/>
            </a:pPr>
            <a:r>
              <a:rPr lang="en-US" sz="2800" dirty="0" smtClean="0"/>
              <a:t>Define a compromise</a:t>
            </a:r>
          </a:p>
          <a:p>
            <a:pPr>
              <a:defRPr/>
            </a:pPr>
            <a:r>
              <a:rPr lang="en-US" sz="2800" dirty="0" smtClean="0"/>
              <a:t>Preparation and prevention</a:t>
            </a:r>
          </a:p>
          <a:p>
            <a:pPr>
              <a:defRPr/>
            </a:pPr>
            <a:r>
              <a:rPr lang="en-US" sz="2800" dirty="0" smtClean="0"/>
              <a:t>Review steps for conducting an administrative inquiry</a:t>
            </a:r>
          </a:p>
          <a:p>
            <a:pPr>
              <a:defRPr/>
            </a:pPr>
            <a:endParaRPr lang="en-US" sz="2800" dirty="0" smtClean="0"/>
          </a:p>
          <a:p>
            <a:pPr algn="ctr">
              <a:buNone/>
              <a:defRPr/>
            </a:pPr>
            <a:r>
              <a:rPr lang="en-US" sz="2800" dirty="0" smtClean="0"/>
              <a:t>*******</a:t>
            </a:r>
          </a:p>
          <a:p>
            <a:pPr algn="ctr">
              <a:buNone/>
              <a:defRPr/>
            </a:pPr>
            <a:endParaRPr lang="en-US" sz="2800" dirty="0" smtClean="0"/>
          </a:p>
          <a:p>
            <a:pPr>
              <a:defRPr/>
            </a:pPr>
            <a:r>
              <a:rPr lang="en-US" sz="2800" dirty="0" smtClean="0"/>
              <a:t>Define a classified data spill</a:t>
            </a:r>
          </a:p>
          <a:p>
            <a:pPr>
              <a:defRPr/>
            </a:pPr>
            <a:r>
              <a:rPr lang="en-US" sz="2800" dirty="0" smtClean="0"/>
              <a:t>Review steps for data spill clean-up</a:t>
            </a:r>
          </a:p>
          <a:p>
            <a:pPr>
              <a:defRPr/>
            </a:pPr>
            <a:r>
              <a:rPr lang="en-US" sz="2800" dirty="0" smtClean="0"/>
              <a:t>Review steps for conducting an Administrative Inquiry</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Image.jpg"/>
          <p:cNvPicPr/>
          <p:nvPr/>
        </p:nvPicPr>
        <p:blipFill>
          <a:blip r:embed="rId2" cstate="print"/>
          <a:stretch>
            <a:fillRect/>
          </a:stretch>
        </p:blipFill>
        <p:spPr>
          <a:xfrm>
            <a:off x="533400" y="1371600"/>
            <a:ext cx="5219322" cy="168224"/>
          </a:xfrm>
          <a:prstGeom prst="rect">
            <a:avLst/>
          </a:prstGeom>
        </p:spPr>
      </p:pic>
      <p:pic>
        <p:nvPicPr>
          <p:cNvPr id="135" name="Image.jpg"/>
          <p:cNvPicPr/>
          <p:nvPr/>
        </p:nvPicPr>
        <p:blipFill>
          <a:blip r:embed="rId3" cstate="print"/>
          <a:stretch>
            <a:fillRect/>
          </a:stretch>
        </p:blipFill>
        <p:spPr>
          <a:xfrm>
            <a:off x="5715000" y="685800"/>
            <a:ext cx="2955366" cy="1602589"/>
          </a:xfrm>
          <a:prstGeom prst="rect">
            <a:avLst/>
          </a:prstGeom>
        </p:spPr>
      </p:pic>
      <p:pic>
        <p:nvPicPr>
          <p:cNvPr id="137" name="Image.jpg"/>
          <p:cNvPicPr/>
          <p:nvPr/>
        </p:nvPicPr>
        <p:blipFill>
          <a:blip r:embed="rId4" cstate="print"/>
          <a:stretch>
            <a:fillRect/>
          </a:stretch>
        </p:blipFill>
        <p:spPr>
          <a:xfrm>
            <a:off x="5410200" y="2895600"/>
            <a:ext cx="3285155" cy="2446896"/>
          </a:xfrm>
          <a:prstGeom prst="rect">
            <a:avLst/>
          </a:prstGeom>
        </p:spPr>
      </p:pic>
      <p:sp>
        <p:nvSpPr>
          <p:cNvPr id="130" name="Text Placeholder 129"/>
          <p:cNvSpPr>
            <a:spLocks noGrp="1"/>
          </p:cNvSpPr>
          <p:nvPr>
            <p:ph type="body" idx="4294967295"/>
          </p:nvPr>
        </p:nvSpPr>
        <p:spPr>
          <a:xfrm>
            <a:off x="381000" y="304800"/>
            <a:ext cx="7945650" cy="615553"/>
          </a:xfrm>
          <a:prstGeom prst="rect">
            <a:avLst/>
          </a:prstGeom>
          <a:noFill/>
          <a:ln w="0" cmpd="sng">
            <a:noFill/>
            <a:prstDash val="solid"/>
          </a:ln>
        </p:spPr>
        <p:txBody>
          <a:bodyPr vert="horz" lIns="0" tIns="0" rIns="0" bIns="0" anchor="t"/>
          <a:lstStyle/>
          <a:p>
            <a:pPr marL="458526" algn="ctr">
              <a:buNone/>
            </a:pPr>
            <a:r>
              <a:rPr lang="en-US" sz="4000" dirty="0" smtClean="0">
                <a:solidFill>
                  <a:schemeClr val="bg1">
                    <a:lumMod val="75000"/>
                  </a:schemeClr>
                </a:solidFill>
                <a:latin typeface="Arial" panose="22635452340000000000" pitchFamily="2"/>
              </a:rPr>
              <a:t>Your AI Team</a:t>
            </a:r>
            <a:endParaRPr lang="en-US" sz="4000" dirty="0">
              <a:solidFill>
                <a:schemeClr val="bg1">
                  <a:lumMod val="75000"/>
                </a:schemeClr>
              </a:solidFill>
              <a:latin typeface="Arial" panose="22635452340000000000" pitchFamily="2"/>
            </a:endParaRPr>
          </a:p>
        </p:txBody>
      </p:sp>
      <p:sp>
        <p:nvSpPr>
          <p:cNvPr id="133" name="Text Placeholder 132"/>
          <p:cNvSpPr>
            <a:spLocks noGrp="1"/>
          </p:cNvSpPr>
          <p:nvPr>
            <p:ph type="body" idx="4294967295"/>
          </p:nvPr>
        </p:nvSpPr>
        <p:spPr>
          <a:xfrm>
            <a:off x="533400" y="1676400"/>
            <a:ext cx="5649543" cy="4160203"/>
          </a:xfrm>
          <a:prstGeom prst="rect">
            <a:avLst/>
          </a:prstGeom>
          <a:noFill/>
          <a:ln w="0" cmpd="sng">
            <a:noFill/>
            <a:prstDash val="solid"/>
          </a:ln>
        </p:spPr>
        <p:txBody>
          <a:bodyPr vert="horz" lIns="0" tIns="206337" rIns="0" bIns="0" anchor="t"/>
          <a:lstStyle/>
          <a:p>
            <a:pPr marL="412673" marR="0" indent="366821" algn="l">
              <a:spcBef>
                <a:spcPts val="1264"/>
              </a:spcBef>
              <a:spcAft>
                <a:spcPts val="361"/>
              </a:spcAft>
              <a:buFont typeface="Symbol"/>
              <a:buChar char="·"/>
            </a:pPr>
            <a:r>
              <a:rPr lang="en-US" dirty="0" smtClean="0">
                <a:solidFill>
                  <a:srgbClr val="000000"/>
                </a:solidFill>
                <a:latin typeface="Arial" panose="22635452340000000000" pitchFamily="2"/>
              </a:rPr>
              <a:t>FSO </a:t>
            </a:r>
          </a:p>
          <a:p>
            <a:pPr marL="412673" marR="0" indent="366821" algn="l">
              <a:spcBef>
                <a:spcPts val="1264"/>
              </a:spcBef>
              <a:spcAft>
                <a:spcPts val="361"/>
              </a:spcAft>
              <a:buFont typeface="Symbol"/>
              <a:buChar char="·"/>
            </a:pPr>
            <a:r>
              <a:rPr lang="en-US" dirty="0" smtClean="0">
                <a:solidFill>
                  <a:srgbClr val="000000"/>
                </a:solidFill>
                <a:latin typeface="Arial" panose="22635452340000000000" pitchFamily="2"/>
              </a:rPr>
              <a:t>Security Representative</a:t>
            </a:r>
          </a:p>
          <a:p>
            <a:pPr marL="412673" marR="0" indent="366821" algn="l">
              <a:spcBef>
                <a:spcPts val="1264"/>
              </a:spcBef>
              <a:spcAft>
                <a:spcPts val="361"/>
              </a:spcAft>
              <a:buFont typeface="Symbol"/>
              <a:buChar char="·"/>
            </a:pPr>
            <a:r>
              <a:rPr lang="en-US" dirty="0" smtClean="0">
                <a:solidFill>
                  <a:srgbClr val="000000"/>
                </a:solidFill>
                <a:latin typeface="Arial" panose="22635452340000000000" pitchFamily="2"/>
              </a:rPr>
              <a:t>Site lead</a:t>
            </a:r>
          </a:p>
          <a:p>
            <a:pPr marL="412673" marR="0" indent="366821" algn="l">
              <a:spcBef>
                <a:spcPts val="1264"/>
              </a:spcBef>
              <a:spcAft>
                <a:spcPts val="361"/>
              </a:spcAft>
              <a:buFont typeface="Symbol"/>
              <a:buChar char="·"/>
            </a:pPr>
            <a:r>
              <a:rPr lang="en-US" dirty="0" smtClean="0">
                <a:solidFill>
                  <a:srgbClr val="000000"/>
                </a:solidFill>
                <a:latin typeface="Arial" panose="22635452340000000000" pitchFamily="2"/>
              </a:rPr>
              <a:t>HR</a:t>
            </a:r>
          </a:p>
          <a:p>
            <a:pPr marL="412673" marR="0" indent="366821" algn="l">
              <a:spcBef>
                <a:spcPts val="1264"/>
              </a:spcBef>
              <a:spcAft>
                <a:spcPts val="361"/>
              </a:spcAft>
              <a:buFont typeface="Symbol"/>
              <a:buChar char="·"/>
            </a:pPr>
            <a:r>
              <a:rPr lang="en-US" dirty="0" smtClean="0">
                <a:solidFill>
                  <a:srgbClr val="000000"/>
                </a:solidFill>
                <a:latin typeface="Arial" panose="22635452340000000000" pitchFamily="2"/>
              </a:rPr>
              <a:t>Others</a:t>
            </a:r>
          </a:p>
          <a:p>
            <a:pPr marL="920236" lvl="2" indent="366184">
              <a:buFont typeface="Symbol"/>
              <a:buChar char="·"/>
            </a:pPr>
            <a:r>
              <a:rPr lang="en-US" sz="1600" dirty="0" smtClean="0">
                <a:solidFill>
                  <a:srgbClr val="000000"/>
                </a:solidFill>
                <a:latin typeface="Arial" panose="22635452340000000000" pitchFamily="2"/>
              </a:rPr>
              <a:t>IT</a:t>
            </a:r>
          </a:p>
          <a:p>
            <a:pPr marL="920236" lvl="2" indent="366184">
              <a:buFont typeface="Symbol"/>
              <a:buChar char="·"/>
            </a:pPr>
            <a:r>
              <a:rPr lang="en-US" sz="1600" dirty="0" smtClean="0">
                <a:solidFill>
                  <a:srgbClr val="000000"/>
                </a:solidFill>
                <a:latin typeface="Arial" panose="22635452340000000000" pitchFamily="2"/>
              </a:rPr>
              <a:t>Subject matter SMEs</a:t>
            </a:r>
          </a:p>
          <a:p>
            <a:pPr marL="920236" lvl="2" indent="366184">
              <a:buFont typeface="Symbol"/>
              <a:buChar char="·"/>
            </a:pPr>
            <a:r>
              <a:rPr lang="en-US" sz="1600" dirty="0" smtClean="0">
                <a:solidFill>
                  <a:srgbClr val="000000"/>
                </a:solidFill>
                <a:latin typeface="Arial" panose="22635452340000000000" pitchFamily="2"/>
              </a:rPr>
              <a:t>Classification SMEs</a:t>
            </a:r>
          </a:p>
          <a:p>
            <a:pPr marL="920236" lvl="2" indent="366184">
              <a:buFont typeface="Symbol"/>
              <a:buChar char="·"/>
            </a:pPr>
            <a:r>
              <a:rPr lang="en-US" sz="1600" dirty="0" smtClean="0">
                <a:solidFill>
                  <a:srgbClr val="000000"/>
                </a:solidFill>
                <a:latin typeface="Arial" panose="22635452340000000000" pitchFamily="2"/>
              </a:rPr>
              <a:t>Export Control</a:t>
            </a:r>
            <a:endParaRPr lang="en-US" sz="2800" dirty="0">
              <a:solidFill>
                <a:srgbClr val="000000"/>
              </a:solidFill>
              <a:latin typeface="Arial" panose="22635452340000000000" pitchFamily="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Placeholder 113"/>
          <p:cNvSpPr>
            <a:spLocks noGrp="1"/>
          </p:cNvSpPr>
          <p:nvPr>
            <p:ph type="body" idx="4294967295"/>
          </p:nvPr>
        </p:nvSpPr>
        <p:spPr>
          <a:xfrm>
            <a:off x="2390014" y="2156327"/>
            <a:ext cx="213917" cy="222048"/>
          </a:xfrm>
          <a:prstGeom prst="rect">
            <a:avLst/>
          </a:prstGeom>
          <a:noFill/>
          <a:ln w="0" cmpd="sng">
            <a:noFill/>
            <a:prstDash val="solid"/>
          </a:ln>
        </p:spPr>
        <p:txBody>
          <a:bodyPr vert="horz" lIns="0" tIns="0" rIns="0" bIns="0" anchor="t"/>
          <a:lstStyle/>
          <a:p>
            <a:pPr algn="l">
              <a:lnSpc>
                <a:spcPct val="480959"/>
              </a:lnSpc>
            </a:pPr>
            <a:r>
              <a:rPr lang="en-US" sz="300" dirty="0">
                <a:solidFill>
                  <a:srgbClr val="FF9A00"/>
                </a:solidFill>
                <a:latin typeface="Arial" panose="22635452340000000000" pitchFamily="2"/>
              </a:rPr>
              <a:t> </a:t>
            </a:r>
          </a:p>
        </p:txBody>
      </p:sp>
      <p:sp>
        <p:nvSpPr>
          <p:cNvPr id="115" name="Text Placeholder 114"/>
          <p:cNvSpPr>
            <a:spLocks noGrp="1"/>
          </p:cNvSpPr>
          <p:nvPr>
            <p:ph type="body" idx="4294967295"/>
          </p:nvPr>
        </p:nvSpPr>
        <p:spPr>
          <a:xfrm>
            <a:off x="2432830" y="2052621"/>
            <a:ext cx="3318898" cy="330076"/>
          </a:xfrm>
          <a:prstGeom prst="rect">
            <a:avLst/>
          </a:prstGeom>
          <a:noFill/>
          <a:ln w="0" cmpd="sng">
            <a:noFill/>
            <a:prstDash val="solid"/>
          </a:ln>
        </p:spPr>
        <p:txBody>
          <a:bodyPr vert="horz" lIns="0" tIns="0" rIns="0" bIns="0" anchor="t"/>
          <a:lstStyle/>
          <a:p>
            <a:pPr>
              <a:lnSpc>
                <a:spcPct val="79679"/>
              </a:lnSpc>
            </a:pPr>
            <a:r>
              <a:rPr lang="en-US" sz="2700" spc="-105" dirty="0" smtClean="0">
                <a:solidFill>
                  <a:srgbClr val="FFFFFF"/>
                </a:solidFill>
                <a:latin typeface="Arial" panose="22635452340000000000" pitchFamily="2"/>
              </a:rPr>
              <a:t>People not following </a:t>
            </a:r>
            <a:endParaRPr lang="en-US" sz="2700" spc="-105" dirty="0">
              <a:solidFill>
                <a:srgbClr val="FFFFFF"/>
              </a:solidFill>
              <a:latin typeface="Arial" panose="22635452340000000000" pitchFamily="2"/>
            </a:endParaRPr>
          </a:p>
        </p:txBody>
      </p:sp>
      <p:sp>
        <p:nvSpPr>
          <p:cNvPr id="116" name="Text Placeholder 115"/>
          <p:cNvSpPr>
            <a:spLocks noGrp="1"/>
          </p:cNvSpPr>
          <p:nvPr>
            <p:ph type="body" idx="4294967295"/>
          </p:nvPr>
        </p:nvSpPr>
        <p:spPr>
          <a:xfrm>
            <a:off x="2814825" y="2434949"/>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17" name="Text Placeholder 116"/>
          <p:cNvSpPr>
            <a:spLocks noGrp="1"/>
          </p:cNvSpPr>
          <p:nvPr>
            <p:ph type="body" idx="4294967295"/>
          </p:nvPr>
        </p:nvSpPr>
        <p:spPr>
          <a:xfrm>
            <a:off x="3426016" y="2434949"/>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18" name="Text Placeholder 117"/>
          <p:cNvSpPr>
            <a:spLocks noGrp="1"/>
          </p:cNvSpPr>
          <p:nvPr>
            <p:ph type="body" idx="4294967295"/>
          </p:nvPr>
        </p:nvSpPr>
        <p:spPr>
          <a:xfrm>
            <a:off x="2451133" y="3064992"/>
            <a:ext cx="152798" cy="174535"/>
          </a:xfrm>
          <a:prstGeom prst="rect">
            <a:avLst/>
          </a:prstGeom>
          <a:noFill/>
          <a:ln w="0" cmpd="sng">
            <a:noFill/>
            <a:prstDash val="solid"/>
          </a:ln>
        </p:spPr>
        <p:txBody>
          <a:bodyPr vert="horz" lIns="0" tIns="0" rIns="0" bIns="0" anchor="t"/>
          <a:lstStyle/>
          <a:p>
            <a:pPr algn="l">
              <a:lnSpc>
                <a:spcPct val="378239"/>
              </a:lnSpc>
            </a:pPr>
            <a:r>
              <a:rPr lang="en-US" sz="300" dirty="0">
                <a:solidFill>
                  <a:srgbClr val="FF9A00"/>
                </a:solidFill>
                <a:latin typeface="Arial" panose="22635452340000000000" pitchFamily="2"/>
              </a:rPr>
              <a:t> </a:t>
            </a:r>
          </a:p>
        </p:txBody>
      </p:sp>
      <p:sp>
        <p:nvSpPr>
          <p:cNvPr id="119" name="Text Placeholder 118"/>
          <p:cNvSpPr>
            <a:spLocks noGrp="1"/>
          </p:cNvSpPr>
          <p:nvPr>
            <p:ph type="body" idx="4294967295"/>
          </p:nvPr>
        </p:nvSpPr>
        <p:spPr>
          <a:xfrm>
            <a:off x="3120420" y="2893741"/>
            <a:ext cx="1665497" cy="505203"/>
          </a:xfrm>
          <a:prstGeom prst="rect">
            <a:avLst/>
          </a:prstGeom>
          <a:noFill/>
          <a:ln w="0" cmpd="sng">
            <a:noFill/>
            <a:prstDash val="solid"/>
          </a:ln>
        </p:spPr>
        <p:txBody>
          <a:bodyPr vert="horz" lIns="0" tIns="0" rIns="0" bIns="0" anchor="t"/>
          <a:lstStyle/>
          <a:p>
            <a:pPr>
              <a:lnSpc>
                <a:spcPts val="1906"/>
              </a:lnSpc>
            </a:pPr>
            <a:r>
              <a:rPr lang="en-US" sz="2700" spc="-125" dirty="0">
                <a:solidFill>
                  <a:srgbClr val="FFFFFF"/>
                </a:solidFill>
                <a:latin typeface="Arial" panose="22635452340000000000" pitchFamily="2"/>
              </a:rPr>
              <a:t>Confusion </a:t>
            </a:r>
          </a:p>
        </p:txBody>
      </p:sp>
      <p:sp>
        <p:nvSpPr>
          <p:cNvPr id="120" name="Text Placeholder 119"/>
          <p:cNvSpPr>
            <a:spLocks noGrp="1"/>
          </p:cNvSpPr>
          <p:nvPr>
            <p:ph type="body" idx="4294967295"/>
          </p:nvPr>
        </p:nvSpPr>
        <p:spPr>
          <a:xfrm>
            <a:off x="2662026" y="3505465"/>
            <a:ext cx="916787" cy="243656"/>
          </a:xfrm>
          <a:prstGeom prst="rect">
            <a:avLst/>
          </a:prstGeom>
          <a:noFill/>
          <a:ln w="0" cmpd="sng">
            <a:noFill/>
            <a:prstDash val="solid"/>
          </a:ln>
        </p:spPr>
        <p:txBody>
          <a:bodyPr vert="horz" lIns="0" tIns="0" rIns="0" bIns="0" anchor="t"/>
          <a:lstStyle/>
          <a:p>
            <a:pPr>
              <a:lnSpc>
                <a:spcPts val="1906"/>
              </a:lnSpc>
            </a:pPr>
            <a:r>
              <a:rPr lang="en-US" sz="300" spc="216" dirty="0">
                <a:solidFill>
                  <a:srgbClr val="FF9A00"/>
                </a:solidFill>
                <a:latin typeface="Arial" panose="22635452340000000000" pitchFamily="2"/>
              </a:rPr>
              <a:t></a:t>
            </a:r>
            <a:r>
              <a:rPr lang="en-US" sz="2700" spc="216" dirty="0">
                <a:solidFill>
                  <a:srgbClr val="FFFFFF"/>
                </a:solidFill>
                <a:latin typeface="Arial" panose="22635452340000000000" pitchFamily="2"/>
              </a:rPr>
              <a:t> Too </a:t>
            </a:r>
          </a:p>
        </p:txBody>
      </p:sp>
      <p:sp>
        <p:nvSpPr>
          <p:cNvPr id="121" name="Text Placeholder 120"/>
          <p:cNvSpPr>
            <a:spLocks noGrp="1"/>
          </p:cNvSpPr>
          <p:nvPr>
            <p:ph type="body" idx="4294967295"/>
          </p:nvPr>
        </p:nvSpPr>
        <p:spPr>
          <a:xfrm>
            <a:off x="3502414" y="3429000"/>
            <a:ext cx="2291969" cy="330076"/>
          </a:xfrm>
          <a:prstGeom prst="rect">
            <a:avLst/>
          </a:prstGeom>
          <a:noFill/>
          <a:ln w="0" cmpd="sng">
            <a:noFill/>
            <a:prstDash val="solid"/>
          </a:ln>
        </p:spPr>
        <p:txBody>
          <a:bodyPr vert="horz" lIns="0" tIns="0" rIns="0" bIns="0" anchor="t"/>
          <a:lstStyle/>
          <a:p>
            <a:pPr>
              <a:lnSpc>
                <a:spcPct val="79679"/>
              </a:lnSpc>
            </a:pPr>
            <a:r>
              <a:rPr lang="en-US" sz="2700" spc="-95" dirty="0" smtClean="0">
                <a:solidFill>
                  <a:srgbClr val="FFFFFF"/>
                </a:solidFill>
                <a:latin typeface="Arial" panose="22635452340000000000" pitchFamily="2"/>
              </a:rPr>
              <a:t>busy to </a:t>
            </a:r>
            <a:r>
              <a:rPr lang="en-US" sz="2700" spc="-95" dirty="0">
                <a:solidFill>
                  <a:srgbClr val="FFFFFF"/>
                </a:solidFill>
                <a:latin typeface="Arial" panose="22635452340000000000" pitchFamily="2"/>
              </a:rPr>
              <a:t>follow </a:t>
            </a:r>
          </a:p>
        </p:txBody>
      </p:sp>
      <p:sp>
        <p:nvSpPr>
          <p:cNvPr id="123" name="Text Placeholder 122"/>
          <p:cNvSpPr>
            <a:spLocks noGrp="1"/>
          </p:cNvSpPr>
          <p:nvPr>
            <p:ph type="body" idx="4294967295"/>
          </p:nvPr>
        </p:nvSpPr>
        <p:spPr>
          <a:xfrm>
            <a:off x="3884409" y="3887793"/>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24" name="Text Placeholder 123"/>
          <p:cNvSpPr>
            <a:spLocks noGrp="1"/>
          </p:cNvSpPr>
          <p:nvPr>
            <p:ph type="body" idx="4294967295"/>
          </p:nvPr>
        </p:nvSpPr>
        <p:spPr>
          <a:xfrm>
            <a:off x="2390014" y="4468772"/>
            <a:ext cx="213917" cy="410369"/>
          </a:xfrm>
          <a:prstGeom prst="rect">
            <a:avLst/>
          </a:prstGeom>
          <a:noFill/>
          <a:ln w="0" cmpd="sng">
            <a:noFill/>
            <a:prstDash val="solid"/>
          </a:ln>
        </p:spPr>
        <p:txBody>
          <a:bodyPr vert="horz" lIns="0" tIns="0" rIns="0" bIns="0" anchor="t"/>
          <a:lstStyle/>
          <a:p>
            <a:pPr algn="just">
              <a:lnSpc>
                <a:spcPts val="3209"/>
              </a:lnSpc>
            </a:pPr>
            <a:r>
              <a:rPr lang="en-US" sz="300" dirty="0">
                <a:solidFill>
                  <a:srgbClr val="FF9A00"/>
                </a:solidFill>
                <a:latin typeface="Arial" panose="22635452340000000000" pitchFamily="2"/>
              </a:rPr>
              <a:t>    </a:t>
            </a:r>
          </a:p>
        </p:txBody>
      </p:sp>
      <p:sp>
        <p:nvSpPr>
          <p:cNvPr id="125" name="Text Placeholder 124"/>
          <p:cNvSpPr>
            <a:spLocks noGrp="1"/>
          </p:cNvSpPr>
          <p:nvPr>
            <p:ph type="body" idx="4294967295"/>
          </p:nvPr>
        </p:nvSpPr>
        <p:spPr>
          <a:xfrm>
            <a:off x="5947181" y="5952361"/>
            <a:ext cx="185904" cy="461665"/>
          </a:xfrm>
          <a:prstGeom prst="rect">
            <a:avLst/>
          </a:prstGeom>
          <a:noFill/>
          <a:ln w="0" cmpd="sng">
            <a:noFill/>
            <a:prstDash val="solid"/>
          </a:ln>
        </p:spPr>
        <p:txBody>
          <a:bodyPr vert="horz" lIns="0" tIns="0" rIns="0" bIns="0" anchor="t"/>
          <a:lstStyle/>
          <a:p>
            <a:pPr>
              <a:lnSpc>
                <a:spcPts val="1805"/>
              </a:lnSpc>
            </a:pPr>
            <a:r>
              <a:rPr lang="en-US" sz="2700" spc="-155" dirty="0">
                <a:solidFill>
                  <a:srgbClr val="FFFFFF"/>
                </a:solidFill>
                <a:latin typeface="Arial" panose="22635452340000000000" pitchFamily="2"/>
              </a:rPr>
              <a:t>it </a:t>
            </a:r>
          </a:p>
        </p:txBody>
      </p:sp>
      <p:sp>
        <p:nvSpPr>
          <p:cNvPr id="17" name="Title 1"/>
          <p:cNvSpPr txBox="1">
            <a:spLocks/>
          </p:cNvSpPr>
          <p:nvPr/>
        </p:nvSpPr>
        <p:spPr>
          <a:xfrm>
            <a:off x="457200" y="304800"/>
            <a:ext cx="7312025" cy="531812"/>
          </a:xfrm>
          <a:prstGeom prst="rect">
            <a:avLst/>
          </a:prstGeom>
        </p:spPr>
        <p:txBody>
          <a:bodyPr/>
          <a:lstStyle/>
          <a:p>
            <a:pPr marL="0" marR="0" lvl="0" indent="0" algn="l" defTabSz="887413" rtl="0" eaLnBrk="1" fontAlgn="base" latinLnBrk="0" hangingPunct="1">
              <a:lnSpc>
                <a:spcPct val="100000"/>
              </a:lnSpc>
              <a:spcBef>
                <a:spcPct val="0"/>
              </a:spcBef>
              <a:spcAft>
                <a:spcPct val="0"/>
              </a:spcAft>
              <a:buClrTx/>
              <a:buSzTx/>
              <a:buFontTx/>
              <a:buNone/>
              <a:tabLst/>
              <a:defRPr/>
            </a:pPr>
            <a:r>
              <a:rPr lang="en-US" sz="3600" b="1" kern="0" noProof="0" dirty="0" smtClean="0">
                <a:solidFill>
                  <a:schemeClr val="bg1"/>
                </a:solidFill>
                <a:latin typeface="+mj-lt"/>
                <a:ea typeface="ＭＳ Ｐゴシック" pitchFamily="-112" charset="-128"/>
                <a:cs typeface="ＭＳ Ｐゴシック" pitchFamily="-112" charset="-128"/>
              </a:rPr>
              <a:t>Follow available guidance</a:t>
            </a:r>
            <a:endParaRPr kumimoji="0" lang="en-US" sz="3600" b="1" i="0" u="none" strike="noStrike" kern="0" cap="none" spc="0" normalizeH="0" baseline="0" noProof="0" dirty="0">
              <a:ln>
                <a:noFill/>
              </a:ln>
              <a:solidFill>
                <a:schemeClr val="bg1"/>
              </a:solidFill>
              <a:effectLst/>
              <a:uLnTx/>
              <a:uFillTx/>
              <a:latin typeface="+mj-lt"/>
              <a:ea typeface="ＭＳ Ｐゴシック" pitchFamily="-112" charset="-128"/>
              <a:cs typeface="ＭＳ Ｐゴシック" pitchFamily="-112" charset="-128"/>
            </a:endParaRPr>
          </a:p>
        </p:txBody>
      </p:sp>
      <p:sp>
        <p:nvSpPr>
          <p:cNvPr id="18" name="Text Placeholder 17"/>
          <p:cNvSpPr>
            <a:spLocks noGrp="1"/>
          </p:cNvSpPr>
          <p:nvPr>
            <p:ph type="body" idx="4294967295"/>
          </p:nvPr>
        </p:nvSpPr>
        <p:spPr>
          <a:xfrm>
            <a:off x="990600" y="1600200"/>
            <a:ext cx="7467600" cy="2115066"/>
          </a:xfrm>
        </p:spPr>
        <p:txBody>
          <a:bodyPr/>
          <a:lstStyle/>
          <a:p>
            <a:r>
              <a:rPr lang="en-US" dirty="0" smtClean="0"/>
              <a:t>NISPOM report requirements (Paragraph 1-303)</a:t>
            </a:r>
          </a:p>
          <a:p>
            <a:r>
              <a:rPr lang="en-US" dirty="0" smtClean="0"/>
              <a:t>DSS Guidance for Conducting an AI</a:t>
            </a:r>
          </a:p>
          <a:p>
            <a:r>
              <a:rPr lang="en-US" dirty="0" smtClean="0"/>
              <a:t>Security Classification Guide(s)</a:t>
            </a:r>
          </a:p>
          <a:p>
            <a:r>
              <a:rPr lang="en-US" dirty="0" smtClean="0"/>
              <a:t>Your own process/checklist</a:t>
            </a:r>
          </a:p>
          <a:p>
            <a:pPr marR="563880" algn="l">
              <a:lnSpc>
                <a:spcPct val="95999"/>
              </a:lnSpc>
              <a:spcBef>
                <a:spcPts val="0"/>
              </a:spcBef>
              <a:buNone/>
            </a:pPr>
            <a:endParaRPr lang="en-US" spc="-10" dirty="0">
              <a:solidFill>
                <a:srgbClr val="000000"/>
              </a:solidFill>
              <a:latin typeface="Arial" panose="22635452340000000000" pitchFamily="2"/>
            </a:endParaRPr>
          </a:p>
        </p:txBody>
      </p:sp>
      <p:sp>
        <p:nvSpPr>
          <p:cNvPr id="19" name="Text Placeholder 156"/>
          <p:cNvSpPr>
            <a:spLocks noGrp="1"/>
          </p:cNvSpPr>
          <p:nvPr>
            <p:ph type="body" idx="4294967295"/>
          </p:nvPr>
        </p:nvSpPr>
        <p:spPr>
          <a:xfrm>
            <a:off x="100592" y="6526968"/>
            <a:ext cx="4623808" cy="451534"/>
          </a:xfrm>
          <a:prstGeom prst="rect">
            <a:avLst/>
          </a:prstGeom>
          <a:noFill/>
          <a:ln w="0" cmpd="sng">
            <a:noFill/>
            <a:prstDash val="solid"/>
          </a:ln>
        </p:spPr>
        <p:txBody>
          <a:bodyPr vert="horz" lIns="0" tIns="0" rIns="0" bIns="0" anchor="t"/>
          <a:lstStyle/>
          <a:p>
            <a:pPr>
              <a:lnSpc>
                <a:spcPts val="1705"/>
              </a:lnSpc>
            </a:pPr>
            <a:r>
              <a:rPr lang="en-US" spc="-30" dirty="0">
                <a:solidFill>
                  <a:srgbClr val="000000"/>
                </a:solidFill>
                <a:latin typeface="Arial" panose="22635452340000000000" pitchFamily="2"/>
              </a:rPr>
              <a:t>NISPOM Para 1-303a </a:t>
            </a:r>
          </a:p>
        </p:txBody>
      </p:sp>
      <p:pic>
        <p:nvPicPr>
          <p:cNvPr id="93189" name="Picture 5" descr="C:\Users\rossignj\AppData\Local\Microsoft\Windows\Temporary Internet Files\Content.IE5\ACV4GQ3H\MP900430729[1].jpg"/>
          <p:cNvPicPr>
            <a:picLocks noChangeAspect="1" noChangeArrowheads="1"/>
          </p:cNvPicPr>
          <p:nvPr/>
        </p:nvPicPr>
        <p:blipFill>
          <a:blip r:embed="rId2" cstate="print"/>
          <a:srcRect/>
          <a:stretch>
            <a:fillRect/>
          </a:stretch>
        </p:blipFill>
        <p:spPr bwMode="auto">
          <a:xfrm>
            <a:off x="6096000" y="3352800"/>
            <a:ext cx="1981200" cy="1981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itle 1"/>
          <p:cNvSpPr>
            <a:spLocks noGrp="1"/>
          </p:cNvSpPr>
          <p:nvPr>
            <p:ph type="title"/>
          </p:nvPr>
        </p:nvSpPr>
        <p:spPr>
          <a:xfrm>
            <a:off x="533400" y="152400"/>
            <a:ext cx="7312025" cy="531812"/>
          </a:xfrm>
        </p:spPr>
        <p:txBody>
          <a:bodyPr/>
          <a:lstStyle/>
          <a:p>
            <a:r>
              <a:rPr lang="en-US" dirty="0" smtClean="0">
                <a:ea typeface="ＭＳ Ｐゴシック" pitchFamily="34" charset="-128"/>
              </a:rPr>
              <a:t>Sample Administrative Inquiry</a:t>
            </a:r>
          </a:p>
        </p:txBody>
      </p:sp>
      <p:pic>
        <p:nvPicPr>
          <p:cNvPr id="79878" name="Picture 6"/>
          <p:cNvPicPr>
            <a:picLocks noGrp="1" noChangeAspect="1" noChangeArrowheads="1"/>
          </p:cNvPicPr>
          <p:nvPr>
            <p:ph idx="1"/>
          </p:nvPr>
        </p:nvPicPr>
        <p:blipFill>
          <a:blip r:embed="rId2" cstate="print"/>
          <a:srcRect/>
          <a:stretch>
            <a:fillRect/>
          </a:stretch>
        </p:blipFill>
        <p:spPr bwMode="auto">
          <a:xfrm>
            <a:off x="457200" y="838200"/>
            <a:ext cx="3915696" cy="4114800"/>
          </a:xfrm>
          <a:prstGeom prst="rect">
            <a:avLst/>
          </a:prstGeom>
          <a:noFill/>
          <a:ln w="9525">
            <a:solidFill>
              <a:schemeClr val="tx1"/>
            </a:solidFill>
            <a:miter lim="800000"/>
            <a:headEnd/>
            <a:tailEnd/>
          </a:ln>
        </p:spPr>
      </p:pic>
      <p:pic>
        <p:nvPicPr>
          <p:cNvPr id="4" name="Picture 5"/>
          <p:cNvPicPr>
            <a:picLocks noChangeAspect="1" noChangeArrowheads="1"/>
          </p:cNvPicPr>
          <p:nvPr/>
        </p:nvPicPr>
        <p:blipFill>
          <a:blip r:embed="rId3" cstate="print"/>
          <a:srcRect/>
          <a:stretch>
            <a:fillRect/>
          </a:stretch>
        </p:blipFill>
        <p:spPr bwMode="auto">
          <a:xfrm>
            <a:off x="1371600" y="1295400"/>
            <a:ext cx="3977640" cy="4419600"/>
          </a:xfrm>
          <a:prstGeom prst="rect">
            <a:avLst/>
          </a:prstGeom>
          <a:noFill/>
          <a:ln w="9525">
            <a:solidFill>
              <a:schemeClr val="tx1"/>
            </a:solid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2895600" y="1600200"/>
            <a:ext cx="4343400" cy="4038600"/>
          </a:xfrm>
          <a:prstGeom prst="rect">
            <a:avLst/>
          </a:prstGeom>
          <a:noFill/>
          <a:ln w="9525">
            <a:solidFill>
              <a:schemeClr val="tx1"/>
            </a:solidFill>
            <a:miter lim="800000"/>
            <a:headEnd/>
            <a:tailEnd/>
          </a:ln>
        </p:spPr>
      </p:pic>
      <p:pic>
        <p:nvPicPr>
          <p:cNvPr id="74753" name="Picture 1"/>
          <p:cNvPicPr>
            <a:picLocks noChangeAspect="1" noChangeArrowheads="1"/>
          </p:cNvPicPr>
          <p:nvPr/>
        </p:nvPicPr>
        <p:blipFill>
          <a:blip r:embed="rId5" cstate="print"/>
          <a:srcRect/>
          <a:stretch>
            <a:fillRect/>
          </a:stretch>
        </p:blipFill>
        <p:spPr bwMode="auto">
          <a:xfrm>
            <a:off x="3352800" y="2209800"/>
            <a:ext cx="4724400" cy="3170756"/>
          </a:xfrm>
          <a:prstGeom prst="rect">
            <a:avLst/>
          </a:prstGeom>
          <a:noFill/>
          <a:ln w="9525">
            <a:noFill/>
            <a:miter lim="800000"/>
            <a:headEnd/>
            <a:tailEnd/>
          </a:ln>
        </p:spPr>
      </p:pic>
      <p:sp>
        <p:nvSpPr>
          <p:cNvPr id="7" name="TextBox 6"/>
          <p:cNvSpPr txBox="1"/>
          <p:nvPr/>
        </p:nvSpPr>
        <p:spPr>
          <a:xfrm>
            <a:off x="533400" y="6019800"/>
            <a:ext cx="8153400" cy="461665"/>
          </a:xfrm>
          <a:prstGeom prst="rect">
            <a:avLst/>
          </a:prstGeom>
          <a:noFill/>
          <a:ln w="28575">
            <a:solidFill>
              <a:srgbClr val="FF0000"/>
            </a:solidFill>
          </a:ln>
        </p:spPr>
        <p:txBody>
          <a:bodyPr wrap="square" rtlCol="0">
            <a:spAutoFit/>
          </a:bodyPr>
          <a:lstStyle/>
          <a:p>
            <a:r>
              <a:rPr lang="en-US" b="1" i="1" dirty="0" smtClean="0">
                <a:solidFill>
                  <a:schemeClr val="bg2"/>
                </a:solidFill>
                <a:latin typeface="+mn-lt"/>
              </a:rPr>
              <a:t>Step by step process to be reviewed in the workshop</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fade">
                                      <p:cBhvr>
                                        <p:cTn id="7" dur="2000"/>
                                        <p:tgtEl>
                                          <p:spTgt spid="798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753"/>
                                        </p:tgtEl>
                                        <p:attrNameLst>
                                          <p:attrName>style.visibility</p:attrName>
                                        </p:attrNameLst>
                                      </p:cBhvr>
                                      <p:to>
                                        <p:strVal val="visible"/>
                                      </p:to>
                                    </p:set>
                                    <p:animEffect transition="in" filter="fade">
                                      <p:cBhvr>
                                        <p:cTn id="22" dur="2000"/>
                                        <p:tgtEl>
                                          <p:spTgt spid="74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Placeholder 113"/>
          <p:cNvSpPr>
            <a:spLocks noGrp="1"/>
          </p:cNvSpPr>
          <p:nvPr>
            <p:ph type="body" idx="4294967295"/>
          </p:nvPr>
        </p:nvSpPr>
        <p:spPr>
          <a:xfrm>
            <a:off x="2390014" y="2156327"/>
            <a:ext cx="213917" cy="222048"/>
          </a:xfrm>
          <a:prstGeom prst="rect">
            <a:avLst/>
          </a:prstGeom>
          <a:noFill/>
          <a:ln w="0" cmpd="sng">
            <a:noFill/>
            <a:prstDash val="solid"/>
          </a:ln>
        </p:spPr>
        <p:txBody>
          <a:bodyPr vert="horz" lIns="0" tIns="0" rIns="0" bIns="0" anchor="t"/>
          <a:lstStyle/>
          <a:p>
            <a:pPr algn="l">
              <a:lnSpc>
                <a:spcPct val="480959"/>
              </a:lnSpc>
            </a:pPr>
            <a:r>
              <a:rPr lang="en-US" sz="300" dirty="0">
                <a:solidFill>
                  <a:srgbClr val="FF9A00"/>
                </a:solidFill>
                <a:latin typeface="Arial" panose="22635452340000000000" pitchFamily="2"/>
              </a:rPr>
              <a:t> </a:t>
            </a:r>
          </a:p>
        </p:txBody>
      </p:sp>
      <p:sp>
        <p:nvSpPr>
          <p:cNvPr id="115" name="Text Placeholder 114"/>
          <p:cNvSpPr>
            <a:spLocks noGrp="1"/>
          </p:cNvSpPr>
          <p:nvPr>
            <p:ph type="body" idx="4294967295"/>
          </p:nvPr>
        </p:nvSpPr>
        <p:spPr>
          <a:xfrm>
            <a:off x="2432830" y="2052621"/>
            <a:ext cx="3318898" cy="330076"/>
          </a:xfrm>
          <a:prstGeom prst="rect">
            <a:avLst/>
          </a:prstGeom>
          <a:noFill/>
          <a:ln w="0" cmpd="sng">
            <a:noFill/>
            <a:prstDash val="solid"/>
          </a:ln>
        </p:spPr>
        <p:txBody>
          <a:bodyPr vert="horz" lIns="0" tIns="0" rIns="0" bIns="0" anchor="t"/>
          <a:lstStyle/>
          <a:p>
            <a:pPr>
              <a:lnSpc>
                <a:spcPct val="79679"/>
              </a:lnSpc>
            </a:pPr>
            <a:r>
              <a:rPr lang="en-US" sz="2700" spc="-105" dirty="0" smtClean="0">
                <a:solidFill>
                  <a:srgbClr val="FFFFFF"/>
                </a:solidFill>
                <a:latin typeface="Arial" panose="22635452340000000000" pitchFamily="2"/>
              </a:rPr>
              <a:t>People not following </a:t>
            </a:r>
            <a:endParaRPr lang="en-US" sz="2700" spc="-105" dirty="0">
              <a:solidFill>
                <a:srgbClr val="FFFFFF"/>
              </a:solidFill>
              <a:latin typeface="Arial" panose="22635452340000000000" pitchFamily="2"/>
            </a:endParaRPr>
          </a:p>
        </p:txBody>
      </p:sp>
      <p:sp>
        <p:nvSpPr>
          <p:cNvPr id="116" name="Text Placeholder 115"/>
          <p:cNvSpPr>
            <a:spLocks noGrp="1"/>
          </p:cNvSpPr>
          <p:nvPr>
            <p:ph type="body" idx="4294967295"/>
          </p:nvPr>
        </p:nvSpPr>
        <p:spPr>
          <a:xfrm>
            <a:off x="2814825" y="2434949"/>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17" name="Text Placeholder 116"/>
          <p:cNvSpPr>
            <a:spLocks noGrp="1"/>
          </p:cNvSpPr>
          <p:nvPr>
            <p:ph type="body" idx="4294967295"/>
          </p:nvPr>
        </p:nvSpPr>
        <p:spPr>
          <a:xfrm>
            <a:off x="3426016" y="2434949"/>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18" name="Text Placeholder 117"/>
          <p:cNvSpPr>
            <a:spLocks noGrp="1"/>
          </p:cNvSpPr>
          <p:nvPr>
            <p:ph type="body" idx="4294967295"/>
          </p:nvPr>
        </p:nvSpPr>
        <p:spPr>
          <a:xfrm>
            <a:off x="2451133" y="3064992"/>
            <a:ext cx="152798" cy="174535"/>
          </a:xfrm>
          <a:prstGeom prst="rect">
            <a:avLst/>
          </a:prstGeom>
          <a:noFill/>
          <a:ln w="0" cmpd="sng">
            <a:noFill/>
            <a:prstDash val="solid"/>
          </a:ln>
        </p:spPr>
        <p:txBody>
          <a:bodyPr vert="horz" lIns="0" tIns="0" rIns="0" bIns="0" anchor="t"/>
          <a:lstStyle/>
          <a:p>
            <a:pPr algn="l">
              <a:lnSpc>
                <a:spcPct val="378239"/>
              </a:lnSpc>
            </a:pPr>
            <a:r>
              <a:rPr lang="en-US" sz="300" dirty="0">
                <a:solidFill>
                  <a:srgbClr val="FF9A00"/>
                </a:solidFill>
                <a:latin typeface="Arial" panose="22635452340000000000" pitchFamily="2"/>
              </a:rPr>
              <a:t> </a:t>
            </a:r>
          </a:p>
        </p:txBody>
      </p:sp>
      <p:sp>
        <p:nvSpPr>
          <p:cNvPr id="119" name="Text Placeholder 118"/>
          <p:cNvSpPr>
            <a:spLocks noGrp="1"/>
          </p:cNvSpPr>
          <p:nvPr>
            <p:ph type="body" idx="4294967295"/>
          </p:nvPr>
        </p:nvSpPr>
        <p:spPr>
          <a:xfrm>
            <a:off x="3120420" y="2893741"/>
            <a:ext cx="1665497" cy="505203"/>
          </a:xfrm>
          <a:prstGeom prst="rect">
            <a:avLst/>
          </a:prstGeom>
          <a:noFill/>
          <a:ln w="0" cmpd="sng">
            <a:noFill/>
            <a:prstDash val="solid"/>
          </a:ln>
        </p:spPr>
        <p:txBody>
          <a:bodyPr vert="horz" lIns="0" tIns="0" rIns="0" bIns="0" anchor="t"/>
          <a:lstStyle/>
          <a:p>
            <a:pPr>
              <a:lnSpc>
                <a:spcPts val="1906"/>
              </a:lnSpc>
            </a:pPr>
            <a:r>
              <a:rPr lang="en-US" sz="2700" spc="-125" dirty="0">
                <a:solidFill>
                  <a:srgbClr val="FFFFFF"/>
                </a:solidFill>
                <a:latin typeface="Arial" panose="22635452340000000000" pitchFamily="2"/>
              </a:rPr>
              <a:t>Confusion </a:t>
            </a:r>
          </a:p>
        </p:txBody>
      </p:sp>
      <p:sp>
        <p:nvSpPr>
          <p:cNvPr id="120" name="Text Placeholder 119"/>
          <p:cNvSpPr>
            <a:spLocks noGrp="1"/>
          </p:cNvSpPr>
          <p:nvPr>
            <p:ph type="body" idx="4294967295"/>
          </p:nvPr>
        </p:nvSpPr>
        <p:spPr>
          <a:xfrm>
            <a:off x="2662026" y="3505465"/>
            <a:ext cx="916787" cy="243656"/>
          </a:xfrm>
          <a:prstGeom prst="rect">
            <a:avLst/>
          </a:prstGeom>
          <a:noFill/>
          <a:ln w="0" cmpd="sng">
            <a:noFill/>
            <a:prstDash val="solid"/>
          </a:ln>
        </p:spPr>
        <p:txBody>
          <a:bodyPr vert="horz" lIns="0" tIns="0" rIns="0" bIns="0" anchor="t"/>
          <a:lstStyle/>
          <a:p>
            <a:pPr>
              <a:lnSpc>
                <a:spcPts val="1906"/>
              </a:lnSpc>
            </a:pPr>
            <a:r>
              <a:rPr lang="en-US" sz="300" spc="216" dirty="0">
                <a:solidFill>
                  <a:srgbClr val="FF9A00"/>
                </a:solidFill>
                <a:latin typeface="Arial" panose="22635452340000000000" pitchFamily="2"/>
              </a:rPr>
              <a:t></a:t>
            </a:r>
            <a:r>
              <a:rPr lang="en-US" sz="2700" spc="216" dirty="0">
                <a:solidFill>
                  <a:srgbClr val="FFFFFF"/>
                </a:solidFill>
                <a:latin typeface="Arial" panose="22635452340000000000" pitchFamily="2"/>
              </a:rPr>
              <a:t> Too </a:t>
            </a:r>
          </a:p>
        </p:txBody>
      </p:sp>
      <p:sp>
        <p:nvSpPr>
          <p:cNvPr id="121" name="Text Placeholder 120"/>
          <p:cNvSpPr>
            <a:spLocks noGrp="1"/>
          </p:cNvSpPr>
          <p:nvPr>
            <p:ph type="body" idx="4294967295"/>
          </p:nvPr>
        </p:nvSpPr>
        <p:spPr>
          <a:xfrm>
            <a:off x="3502414" y="3429000"/>
            <a:ext cx="2291969" cy="330076"/>
          </a:xfrm>
          <a:prstGeom prst="rect">
            <a:avLst/>
          </a:prstGeom>
          <a:noFill/>
          <a:ln w="0" cmpd="sng">
            <a:noFill/>
            <a:prstDash val="solid"/>
          </a:ln>
        </p:spPr>
        <p:txBody>
          <a:bodyPr vert="horz" lIns="0" tIns="0" rIns="0" bIns="0" anchor="t"/>
          <a:lstStyle/>
          <a:p>
            <a:pPr>
              <a:lnSpc>
                <a:spcPct val="79679"/>
              </a:lnSpc>
            </a:pPr>
            <a:r>
              <a:rPr lang="en-US" sz="2700" spc="-95" dirty="0" smtClean="0">
                <a:solidFill>
                  <a:srgbClr val="FFFFFF"/>
                </a:solidFill>
                <a:latin typeface="Arial" panose="22635452340000000000" pitchFamily="2"/>
              </a:rPr>
              <a:t>busy to </a:t>
            </a:r>
            <a:r>
              <a:rPr lang="en-US" sz="2700" spc="-95" dirty="0">
                <a:solidFill>
                  <a:srgbClr val="FFFFFF"/>
                </a:solidFill>
                <a:latin typeface="Arial" panose="22635452340000000000" pitchFamily="2"/>
              </a:rPr>
              <a:t>follow </a:t>
            </a:r>
          </a:p>
        </p:txBody>
      </p:sp>
      <p:sp>
        <p:nvSpPr>
          <p:cNvPr id="122" name="Text Placeholder 121"/>
          <p:cNvSpPr>
            <a:spLocks noGrp="1"/>
          </p:cNvSpPr>
          <p:nvPr>
            <p:ph type="body" idx="4294967295"/>
          </p:nvPr>
        </p:nvSpPr>
        <p:spPr>
          <a:xfrm>
            <a:off x="3349617" y="3887794"/>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23" name="Text Placeholder 122"/>
          <p:cNvSpPr>
            <a:spLocks noGrp="1"/>
          </p:cNvSpPr>
          <p:nvPr>
            <p:ph type="body" idx="4294967295"/>
          </p:nvPr>
        </p:nvSpPr>
        <p:spPr>
          <a:xfrm>
            <a:off x="3884409" y="3887793"/>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24" name="Text Placeholder 123"/>
          <p:cNvSpPr>
            <a:spLocks noGrp="1"/>
          </p:cNvSpPr>
          <p:nvPr>
            <p:ph type="body" idx="4294967295"/>
          </p:nvPr>
        </p:nvSpPr>
        <p:spPr>
          <a:xfrm>
            <a:off x="2390014" y="4468772"/>
            <a:ext cx="213917" cy="410369"/>
          </a:xfrm>
          <a:prstGeom prst="rect">
            <a:avLst/>
          </a:prstGeom>
          <a:noFill/>
          <a:ln w="0" cmpd="sng">
            <a:noFill/>
            <a:prstDash val="solid"/>
          </a:ln>
        </p:spPr>
        <p:txBody>
          <a:bodyPr vert="horz" lIns="0" tIns="0" rIns="0" bIns="0" anchor="t"/>
          <a:lstStyle/>
          <a:p>
            <a:pPr algn="just">
              <a:lnSpc>
                <a:spcPts val="3209"/>
              </a:lnSpc>
            </a:pPr>
            <a:r>
              <a:rPr lang="en-US" sz="300" dirty="0">
                <a:solidFill>
                  <a:srgbClr val="FF9A00"/>
                </a:solidFill>
                <a:latin typeface="Arial" panose="22635452340000000000" pitchFamily="2"/>
              </a:rPr>
              <a:t>    </a:t>
            </a:r>
          </a:p>
        </p:txBody>
      </p:sp>
      <p:sp>
        <p:nvSpPr>
          <p:cNvPr id="126" name="Text Placeholder 125"/>
          <p:cNvSpPr>
            <a:spLocks noGrp="1"/>
          </p:cNvSpPr>
          <p:nvPr>
            <p:ph type="body" idx="4294967295"/>
          </p:nvPr>
        </p:nvSpPr>
        <p:spPr>
          <a:xfrm>
            <a:off x="2735082" y="4413334"/>
            <a:ext cx="3215123" cy="1802037"/>
          </a:xfrm>
          <a:prstGeom prst="rect">
            <a:avLst/>
          </a:prstGeom>
          <a:noFill/>
          <a:ln w="0" cmpd="sng">
            <a:noFill/>
            <a:prstDash val="solid"/>
          </a:ln>
        </p:spPr>
        <p:txBody>
          <a:bodyPr vert="horz" lIns="0" tIns="0" rIns="0" bIns="0" anchor="t"/>
          <a:lstStyle/>
          <a:p>
            <a:pPr algn="l">
              <a:lnSpc>
                <a:spcPct val="79679"/>
              </a:lnSpc>
            </a:pPr>
            <a:r>
              <a:rPr lang="en-US" sz="2700" dirty="0">
                <a:solidFill>
                  <a:srgbClr val="FFFFFF"/>
                </a:solidFill>
                <a:latin typeface="Arial" panose="22635452340000000000" pitchFamily="2"/>
              </a:rPr>
              <a:t>Indifference </a:t>
            </a:r>
          </a:p>
          <a:p>
            <a:pPr>
              <a:lnSpc>
                <a:spcPct val="95999"/>
              </a:lnSpc>
              <a:spcBef>
                <a:spcPts val="1083"/>
              </a:spcBef>
            </a:pPr>
            <a:r>
              <a:rPr lang="en-US" sz="2700" spc="-100" dirty="0">
                <a:solidFill>
                  <a:srgbClr val="FFFFFF"/>
                </a:solidFill>
                <a:latin typeface="Arial" panose="22635452340000000000" pitchFamily="2"/>
              </a:rPr>
              <a:t>It can’t happen here </a:t>
            </a:r>
          </a:p>
          <a:p>
            <a:pPr algn="l">
              <a:lnSpc>
                <a:spcPct val="81599"/>
              </a:lnSpc>
              <a:spcBef>
                <a:spcPts val="903"/>
              </a:spcBef>
            </a:pPr>
            <a:r>
              <a:rPr lang="en-US" sz="2700" dirty="0">
                <a:solidFill>
                  <a:srgbClr val="FFFFFF"/>
                </a:solidFill>
                <a:latin typeface="Arial" panose="22635452340000000000" pitchFamily="2"/>
              </a:rPr>
              <a:t>It </a:t>
            </a:r>
            <a:r>
              <a:rPr lang="en-US" sz="2700" dirty="0" smtClean="0">
                <a:solidFill>
                  <a:srgbClr val="FFFFFF"/>
                </a:solidFill>
                <a:latin typeface="Arial" panose="22635452340000000000" pitchFamily="2"/>
              </a:rPr>
              <a:t>costs </a:t>
            </a:r>
            <a:r>
              <a:rPr lang="en-US" sz="2700" dirty="0">
                <a:solidFill>
                  <a:srgbClr val="FFFFFF"/>
                </a:solidFill>
                <a:latin typeface="Arial" panose="22635452340000000000" pitchFamily="2"/>
              </a:rPr>
              <a:t>too much </a:t>
            </a:r>
          </a:p>
          <a:p>
            <a:pPr>
              <a:lnSpc>
                <a:spcPct val="80639"/>
              </a:lnSpc>
              <a:spcBef>
                <a:spcPts val="1083"/>
              </a:spcBef>
              <a:spcAft>
                <a:spcPts val="181"/>
              </a:spcAft>
            </a:pPr>
            <a:r>
              <a:rPr lang="en-US" sz="2700" spc="-90" dirty="0">
                <a:solidFill>
                  <a:srgbClr val="FFFFFF"/>
                </a:solidFill>
                <a:latin typeface="Arial" panose="22635452340000000000" pitchFamily="2"/>
              </a:rPr>
              <a:t>Everyone else does </a:t>
            </a:r>
          </a:p>
        </p:txBody>
      </p:sp>
      <p:sp>
        <p:nvSpPr>
          <p:cNvPr id="17" name="Title 1"/>
          <p:cNvSpPr txBox="1">
            <a:spLocks/>
          </p:cNvSpPr>
          <p:nvPr/>
        </p:nvSpPr>
        <p:spPr>
          <a:xfrm>
            <a:off x="457200" y="304800"/>
            <a:ext cx="7312025" cy="531812"/>
          </a:xfrm>
          <a:prstGeom prst="rect">
            <a:avLst/>
          </a:prstGeom>
        </p:spPr>
        <p:txBody>
          <a:bodyPr/>
          <a:lstStyle/>
          <a:p>
            <a:pPr marL="0" marR="0" lvl="0" indent="0" algn="l" defTabSz="887413" rtl="0" eaLnBrk="1" fontAlgn="base" latinLnBrk="0" hangingPunct="1">
              <a:lnSpc>
                <a:spcPct val="100000"/>
              </a:lnSpc>
              <a:spcBef>
                <a:spcPct val="0"/>
              </a:spcBef>
              <a:spcAft>
                <a:spcPct val="0"/>
              </a:spcAft>
              <a:buClrTx/>
              <a:buSzTx/>
              <a:buFontTx/>
              <a:buNone/>
              <a:tabLst/>
              <a:defRPr/>
            </a:pPr>
            <a:r>
              <a:rPr lang="en-US" sz="3600" b="1" kern="0" noProof="0" dirty="0" smtClean="0">
                <a:solidFill>
                  <a:schemeClr val="bg1"/>
                </a:solidFill>
                <a:latin typeface="+mj-lt"/>
                <a:ea typeface="ＭＳ Ｐゴシック" pitchFamily="-112" charset="-128"/>
                <a:cs typeface="ＭＳ Ｐゴシック" pitchFamily="-112" charset="-128"/>
              </a:rPr>
              <a:t>And don’t forget to ….</a:t>
            </a:r>
            <a:endParaRPr kumimoji="0" lang="en-US" sz="3600" b="1" i="0" u="none" strike="noStrike" kern="0" cap="none" spc="0" normalizeH="0" baseline="0" noProof="0" dirty="0">
              <a:ln>
                <a:noFill/>
              </a:ln>
              <a:solidFill>
                <a:schemeClr val="bg1"/>
              </a:solidFill>
              <a:effectLst/>
              <a:uLnTx/>
              <a:uFillTx/>
              <a:latin typeface="+mj-lt"/>
              <a:ea typeface="ＭＳ Ｐゴシック" pitchFamily="-112" charset="-128"/>
              <a:cs typeface="ＭＳ Ｐゴシック" pitchFamily="-112" charset="-128"/>
            </a:endParaRPr>
          </a:p>
        </p:txBody>
      </p:sp>
      <p:sp>
        <p:nvSpPr>
          <p:cNvPr id="18" name="Text Placeholder 17"/>
          <p:cNvSpPr>
            <a:spLocks noGrp="1"/>
          </p:cNvSpPr>
          <p:nvPr>
            <p:ph type="body" idx="4294967295"/>
          </p:nvPr>
        </p:nvSpPr>
        <p:spPr>
          <a:xfrm>
            <a:off x="304800" y="1371600"/>
            <a:ext cx="7467600" cy="4232569"/>
          </a:xfrm>
        </p:spPr>
        <p:txBody>
          <a:bodyPr/>
          <a:lstStyle/>
          <a:p>
            <a:pPr marL="461963" indent="-461963" algn="l"/>
            <a:r>
              <a:rPr lang="en-US" sz="2000" dirty="0" smtClean="0"/>
              <a:t>Protect classified information immediately upon notification and during the investigation</a:t>
            </a:r>
          </a:p>
          <a:p>
            <a:pPr marL="461963" indent="-461963" algn="l"/>
            <a:r>
              <a:rPr lang="en-US" sz="2000" dirty="0" smtClean="0"/>
              <a:t>Change combination/s passwords, as necessary</a:t>
            </a:r>
          </a:p>
          <a:p>
            <a:pPr marL="461963" indent="-461963" algn="l"/>
            <a:r>
              <a:rPr lang="en-US" sz="2000" dirty="0" smtClean="0"/>
              <a:t>IS: Sanitize/clear the system components. Secure infected systems</a:t>
            </a:r>
          </a:p>
          <a:p>
            <a:pPr marL="461963" indent="-461963" algn="l"/>
            <a:r>
              <a:rPr lang="en-US" sz="2000" dirty="0" smtClean="0">
                <a:latin typeface="Arial" pitchFamily="34" charset="0"/>
                <a:cs typeface="Arial" pitchFamily="34" charset="0"/>
              </a:rPr>
              <a:t>BEWARE:  Discussion of the incident may be classified!</a:t>
            </a:r>
          </a:p>
          <a:p>
            <a:pPr marL="461963" indent="-461963" algn="l"/>
            <a:endParaRPr lang="en-US" sz="2000" dirty="0" smtClean="0">
              <a:latin typeface="Arial" pitchFamily="34" charset="0"/>
              <a:cs typeface="Arial" pitchFamily="34" charset="0"/>
            </a:endParaRPr>
          </a:p>
          <a:p>
            <a:pPr marL="461963" indent="-461963" algn="l"/>
            <a:endParaRPr lang="en-US" sz="2000" dirty="0" smtClean="0">
              <a:latin typeface="Arial" pitchFamily="34" charset="0"/>
              <a:cs typeface="Arial" pitchFamily="34" charset="0"/>
            </a:endParaRPr>
          </a:p>
          <a:p>
            <a:pPr marL="461963" indent="-461963" algn="l"/>
            <a:endParaRPr lang="en-US" sz="2000" dirty="0" smtClean="0">
              <a:latin typeface="Arial" pitchFamily="34" charset="0"/>
              <a:cs typeface="Arial" pitchFamily="34" charset="0"/>
            </a:endParaRPr>
          </a:p>
          <a:p>
            <a:pPr marL="461963" indent="-461963" algn="l"/>
            <a:endParaRPr lang="en-US" sz="2000" dirty="0" smtClean="0">
              <a:latin typeface="Arial" pitchFamily="34" charset="0"/>
              <a:cs typeface="Arial" pitchFamily="34" charset="0"/>
            </a:endParaRPr>
          </a:p>
          <a:p>
            <a:pPr marL="461963" indent="-461963"/>
            <a:r>
              <a:rPr lang="en-US" sz="2000" dirty="0" smtClean="0">
                <a:latin typeface="Arial" pitchFamily="34" charset="0"/>
                <a:cs typeface="Arial" pitchFamily="34" charset="0"/>
              </a:rPr>
              <a:t>Retrain/correct/re-assess to ensure process </a:t>
            </a:r>
            <a:r>
              <a:rPr lang="en-US" sz="2000" smtClean="0">
                <a:latin typeface="Arial" pitchFamily="34" charset="0"/>
                <a:cs typeface="Arial" pitchFamily="34" charset="0"/>
              </a:rPr>
              <a:t>is fixed! </a:t>
            </a:r>
            <a:endParaRPr lang="en-US" sz="2000" dirty="0" smtClean="0">
              <a:latin typeface="Arial" pitchFamily="34" charset="0"/>
              <a:cs typeface="Arial" pitchFamily="34" charset="0"/>
            </a:endParaRPr>
          </a:p>
          <a:p>
            <a:pPr marR="563880" algn="l">
              <a:lnSpc>
                <a:spcPct val="95999"/>
              </a:lnSpc>
              <a:spcBef>
                <a:spcPts val="0"/>
              </a:spcBef>
              <a:buNone/>
            </a:pPr>
            <a:endParaRPr lang="en-US" spc="-10" dirty="0">
              <a:solidFill>
                <a:srgbClr val="000000"/>
              </a:solidFill>
              <a:latin typeface="Arial" panose="22635452340000000000" pitchFamily="2"/>
            </a:endParaRPr>
          </a:p>
        </p:txBody>
      </p:sp>
      <p:pic>
        <p:nvPicPr>
          <p:cNvPr id="91138" name="Picture 2" descr="C:\Users\rossignj\AppData\Local\Microsoft\Windows\Temporary Internet Files\Content.IE5\5T5A016B\MC900104746[1].wmf"/>
          <p:cNvPicPr>
            <a:picLocks noChangeAspect="1" noChangeArrowheads="1"/>
          </p:cNvPicPr>
          <p:nvPr/>
        </p:nvPicPr>
        <p:blipFill>
          <a:blip r:embed="rId2" cstate="print"/>
          <a:srcRect/>
          <a:stretch>
            <a:fillRect/>
          </a:stretch>
        </p:blipFill>
        <p:spPr bwMode="auto">
          <a:xfrm>
            <a:off x="7239000" y="838200"/>
            <a:ext cx="1557127" cy="1447800"/>
          </a:xfrm>
          <a:prstGeom prst="rect">
            <a:avLst/>
          </a:prstGeom>
          <a:noFill/>
        </p:spPr>
      </p:pic>
      <p:sp>
        <p:nvSpPr>
          <p:cNvPr id="21" name="TextBox 20"/>
          <p:cNvSpPr txBox="1"/>
          <p:nvPr/>
        </p:nvSpPr>
        <p:spPr>
          <a:xfrm>
            <a:off x="1295400" y="3505200"/>
            <a:ext cx="5715000" cy="1323439"/>
          </a:xfrm>
          <a:prstGeom prst="rect">
            <a:avLst/>
          </a:prstGeom>
          <a:noFill/>
          <a:ln w="57150">
            <a:solidFill>
              <a:schemeClr val="tx1"/>
            </a:solidFill>
          </a:ln>
        </p:spPr>
        <p:txBody>
          <a:bodyPr wrap="square" rtlCol="0">
            <a:spAutoFit/>
          </a:bodyPr>
          <a:lstStyle/>
          <a:p>
            <a:r>
              <a:rPr lang="en-US" sz="1600" b="1" i="1" dirty="0" smtClean="0">
                <a:latin typeface="Arial" pitchFamily="34" charset="0"/>
                <a:cs typeface="Arial" pitchFamily="34" charset="0"/>
              </a:rPr>
              <a:t>When classified information is transmitted or disseminated as unclassified, notification of the actual classified to recipients who are cleared for access to the  material is, at a minimum, CONFIDENTIAL. If recipients are not cleared, work with DSS….   Use STE …</a:t>
            </a:r>
            <a:endParaRPr lang="en-US" i="1" dirty="0" smtClean="0">
              <a:solidFill>
                <a:schemeClr val="bg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Placeholder 113"/>
          <p:cNvSpPr>
            <a:spLocks noGrp="1"/>
          </p:cNvSpPr>
          <p:nvPr>
            <p:ph type="body" idx="4294967295"/>
          </p:nvPr>
        </p:nvSpPr>
        <p:spPr>
          <a:xfrm>
            <a:off x="2390014" y="2156327"/>
            <a:ext cx="213917" cy="222048"/>
          </a:xfrm>
          <a:prstGeom prst="rect">
            <a:avLst/>
          </a:prstGeom>
          <a:noFill/>
          <a:ln w="0" cmpd="sng">
            <a:noFill/>
            <a:prstDash val="solid"/>
          </a:ln>
        </p:spPr>
        <p:txBody>
          <a:bodyPr vert="horz" lIns="0" tIns="0" rIns="0" bIns="0" anchor="t"/>
          <a:lstStyle/>
          <a:p>
            <a:pPr algn="l">
              <a:lnSpc>
                <a:spcPct val="480959"/>
              </a:lnSpc>
            </a:pPr>
            <a:r>
              <a:rPr lang="en-US" sz="300" dirty="0">
                <a:solidFill>
                  <a:srgbClr val="FF9A00"/>
                </a:solidFill>
                <a:latin typeface="Arial" panose="22635452340000000000" pitchFamily="2"/>
              </a:rPr>
              <a:t> </a:t>
            </a:r>
          </a:p>
        </p:txBody>
      </p:sp>
      <p:sp>
        <p:nvSpPr>
          <p:cNvPr id="115" name="Text Placeholder 114"/>
          <p:cNvSpPr>
            <a:spLocks noGrp="1"/>
          </p:cNvSpPr>
          <p:nvPr>
            <p:ph type="body" idx="4294967295"/>
          </p:nvPr>
        </p:nvSpPr>
        <p:spPr>
          <a:xfrm>
            <a:off x="2432830" y="2052621"/>
            <a:ext cx="3318898" cy="330076"/>
          </a:xfrm>
          <a:prstGeom prst="rect">
            <a:avLst/>
          </a:prstGeom>
          <a:noFill/>
          <a:ln w="0" cmpd="sng">
            <a:noFill/>
            <a:prstDash val="solid"/>
          </a:ln>
        </p:spPr>
        <p:txBody>
          <a:bodyPr vert="horz" lIns="0" tIns="0" rIns="0" bIns="0" anchor="t"/>
          <a:lstStyle/>
          <a:p>
            <a:pPr>
              <a:lnSpc>
                <a:spcPct val="79679"/>
              </a:lnSpc>
            </a:pPr>
            <a:r>
              <a:rPr lang="en-US" sz="2700" spc="-105" dirty="0" smtClean="0">
                <a:solidFill>
                  <a:srgbClr val="FFFFFF"/>
                </a:solidFill>
                <a:latin typeface="Arial" panose="22635452340000000000" pitchFamily="2"/>
              </a:rPr>
              <a:t>People not following </a:t>
            </a:r>
            <a:endParaRPr lang="en-US" sz="2700" spc="-105" dirty="0">
              <a:solidFill>
                <a:srgbClr val="FFFFFF"/>
              </a:solidFill>
              <a:latin typeface="Arial" panose="22635452340000000000" pitchFamily="2"/>
            </a:endParaRPr>
          </a:p>
        </p:txBody>
      </p:sp>
      <p:sp>
        <p:nvSpPr>
          <p:cNvPr id="116" name="Text Placeholder 115"/>
          <p:cNvSpPr>
            <a:spLocks noGrp="1"/>
          </p:cNvSpPr>
          <p:nvPr>
            <p:ph type="body" idx="4294967295"/>
          </p:nvPr>
        </p:nvSpPr>
        <p:spPr>
          <a:xfrm>
            <a:off x="2814825" y="2434949"/>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17" name="Text Placeholder 116"/>
          <p:cNvSpPr>
            <a:spLocks noGrp="1"/>
          </p:cNvSpPr>
          <p:nvPr>
            <p:ph type="body" idx="4294967295"/>
          </p:nvPr>
        </p:nvSpPr>
        <p:spPr>
          <a:xfrm>
            <a:off x="3426016" y="2434949"/>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18" name="Text Placeholder 117"/>
          <p:cNvSpPr>
            <a:spLocks noGrp="1"/>
          </p:cNvSpPr>
          <p:nvPr>
            <p:ph type="body" idx="4294967295"/>
          </p:nvPr>
        </p:nvSpPr>
        <p:spPr>
          <a:xfrm>
            <a:off x="2451133" y="3064992"/>
            <a:ext cx="152798" cy="174535"/>
          </a:xfrm>
          <a:prstGeom prst="rect">
            <a:avLst/>
          </a:prstGeom>
          <a:noFill/>
          <a:ln w="0" cmpd="sng">
            <a:noFill/>
            <a:prstDash val="solid"/>
          </a:ln>
        </p:spPr>
        <p:txBody>
          <a:bodyPr vert="horz" lIns="0" tIns="0" rIns="0" bIns="0" anchor="t"/>
          <a:lstStyle/>
          <a:p>
            <a:pPr algn="l">
              <a:lnSpc>
                <a:spcPct val="378239"/>
              </a:lnSpc>
            </a:pPr>
            <a:r>
              <a:rPr lang="en-US" sz="300" dirty="0">
                <a:solidFill>
                  <a:srgbClr val="FF9A00"/>
                </a:solidFill>
                <a:latin typeface="Arial" panose="22635452340000000000" pitchFamily="2"/>
              </a:rPr>
              <a:t> </a:t>
            </a:r>
          </a:p>
        </p:txBody>
      </p:sp>
      <p:sp>
        <p:nvSpPr>
          <p:cNvPr id="119" name="Text Placeholder 118"/>
          <p:cNvSpPr>
            <a:spLocks noGrp="1"/>
          </p:cNvSpPr>
          <p:nvPr>
            <p:ph type="body" idx="4294967295"/>
          </p:nvPr>
        </p:nvSpPr>
        <p:spPr>
          <a:xfrm>
            <a:off x="3120420" y="2893741"/>
            <a:ext cx="1665497" cy="505203"/>
          </a:xfrm>
          <a:prstGeom prst="rect">
            <a:avLst/>
          </a:prstGeom>
          <a:noFill/>
          <a:ln w="0" cmpd="sng">
            <a:noFill/>
            <a:prstDash val="solid"/>
          </a:ln>
        </p:spPr>
        <p:txBody>
          <a:bodyPr vert="horz" lIns="0" tIns="0" rIns="0" bIns="0" anchor="t"/>
          <a:lstStyle/>
          <a:p>
            <a:pPr>
              <a:lnSpc>
                <a:spcPts val="1906"/>
              </a:lnSpc>
            </a:pPr>
            <a:r>
              <a:rPr lang="en-US" sz="2700" spc="-125" dirty="0">
                <a:solidFill>
                  <a:srgbClr val="FFFFFF"/>
                </a:solidFill>
                <a:latin typeface="Arial" panose="22635452340000000000" pitchFamily="2"/>
              </a:rPr>
              <a:t>Confusion </a:t>
            </a:r>
          </a:p>
        </p:txBody>
      </p:sp>
      <p:sp>
        <p:nvSpPr>
          <p:cNvPr id="120" name="Text Placeholder 119"/>
          <p:cNvSpPr>
            <a:spLocks noGrp="1"/>
          </p:cNvSpPr>
          <p:nvPr>
            <p:ph type="body" idx="4294967295"/>
          </p:nvPr>
        </p:nvSpPr>
        <p:spPr>
          <a:xfrm>
            <a:off x="2662026" y="3505465"/>
            <a:ext cx="916787" cy="243656"/>
          </a:xfrm>
          <a:prstGeom prst="rect">
            <a:avLst/>
          </a:prstGeom>
          <a:noFill/>
          <a:ln w="0" cmpd="sng">
            <a:noFill/>
            <a:prstDash val="solid"/>
          </a:ln>
        </p:spPr>
        <p:txBody>
          <a:bodyPr vert="horz" lIns="0" tIns="0" rIns="0" bIns="0" anchor="t"/>
          <a:lstStyle/>
          <a:p>
            <a:pPr>
              <a:lnSpc>
                <a:spcPts val="1906"/>
              </a:lnSpc>
            </a:pPr>
            <a:r>
              <a:rPr lang="en-US" sz="300" spc="216" dirty="0">
                <a:solidFill>
                  <a:srgbClr val="FF9A00"/>
                </a:solidFill>
                <a:latin typeface="Arial" panose="22635452340000000000" pitchFamily="2"/>
              </a:rPr>
              <a:t></a:t>
            </a:r>
            <a:r>
              <a:rPr lang="en-US" sz="2700" spc="216" dirty="0">
                <a:solidFill>
                  <a:srgbClr val="FFFFFF"/>
                </a:solidFill>
                <a:latin typeface="Arial" panose="22635452340000000000" pitchFamily="2"/>
              </a:rPr>
              <a:t> Too </a:t>
            </a:r>
          </a:p>
        </p:txBody>
      </p:sp>
      <p:sp>
        <p:nvSpPr>
          <p:cNvPr id="121" name="Text Placeholder 120"/>
          <p:cNvSpPr>
            <a:spLocks noGrp="1"/>
          </p:cNvSpPr>
          <p:nvPr>
            <p:ph type="body" idx="4294967295"/>
          </p:nvPr>
        </p:nvSpPr>
        <p:spPr>
          <a:xfrm>
            <a:off x="3502414" y="3429000"/>
            <a:ext cx="2291969" cy="330076"/>
          </a:xfrm>
          <a:prstGeom prst="rect">
            <a:avLst/>
          </a:prstGeom>
          <a:noFill/>
          <a:ln w="0" cmpd="sng">
            <a:noFill/>
            <a:prstDash val="solid"/>
          </a:ln>
        </p:spPr>
        <p:txBody>
          <a:bodyPr vert="horz" lIns="0" tIns="0" rIns="0" bIns="0" anchor="t"/>
          <a:lstStyle/>
          <a:p>
            <a:pPr>
              <a:lnSpc>
                <a:spcPct val="79679"/>
              </a:lnSpc>
            </a:pPr>
            <a:r>
              <a:rPr lang="en-US" sz="2700" spc="-95" dirty="0" smtClean="0">
                <a:solidFill>
                  <a:srgbClr val="FFFFFF"/>
                </a:solidFill>
                <a:latin typeface="Arial" panose="22635452340000000000" pitchFamily="2"/>
              </a:rPr>
              <a:t>busy to </a:t>
            </a:r>
            <a:r>
              <a:rPr lang="en-US" sz="2700" spc="-95" dirty="0">
                <a:solidFill>
                  <a:srgbClr val="FFFFFF"/>
                </a:solidFill>
                <a:latin typeface="Arial" panose="22635452340000000000" pitchFamily="2"/>
              </a:rPr>
              <a:t>follow </a:t>
            </a:r>
          </a:p>
        </p:txBody>
      </p:sp>
      <p:sp>
        <p:nvSpPr>
          <p:cNvPr id="122" name="Text Placeholder 121"/>
          <p:cNvSpPr>
            <a:spLocks noGrp="1"/>
          </p:cNvSpPr>
          <p:nvPr>
            <p:ph type="body" idx="4294967295"/>
          </p:nvPr>
        </p:nvSpPr>
        <p:spPr>
          <a:xfrm>
            <a:off x="3349617" y="3887794"/>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23" name="Text Placeholder 122"/>
          <p:cNvSpPr>
            <a:spLocks noGrp="1"/>
          </p:cNvSpPr>
          <p:nvPr>
            <p:ph type="body" idx="4294967295"/>
          </p:nvPr>
        </p:nvSpPr>
        <p:spPr>
          <a:xfrm>
            <a:off x="3884409" y="3887793"/>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24" name="Text Placeholder 123"/>
          <p:cNvSpPr>
            <a:spLocks noGrp="1"/>
          </p:cNvSpPr>
          <p:nvPr>
            <p:ph type="body" idx="4294967295"/>
          </p:nvPr>
        </p:nvSpPr>
        <p:spPr>
          <a:xfrm>
            <a:off x="2390014" y="4468772"/>
            <a:ext cx="213917" cy="410369"/>
          </a:xfrm>
          <a:prstGeom prst="rect">
            <a:avLst/>
          </a:prstGeom>
          <a:noFill/>
          <a:ln w="0" cmpd="sng">
            <a:noFill/>
            <a:prstDash val="solid"/>
          </a:ln>
        </p:spPr>
        <p:txBody>
          <a:bodyPr vert="horz" lIns="0" tIns="0" rIns="0" bIns="0" anchor="t"/>
          <a:lstStyle/>
          <a:p>
            <a:pPr algn="just">
              <a:lnSpc>
                <a:spcPts val="3209"/>
              </a:lnSpc>
            </a:pPr>
            <a:r>
              <a:rPr lang="en-US" sz="300" dirty="0">
                <a:solidFill>
                  <a:srgbClr val="FF9A00"/>
                </a:solidFill>
                <a:latin typeface="Arial" panose="22635452340000000000" pitchFamily="2"/>
              </a:rPr>
              <a:t>    </a:t>
            </a:r>
          </a:p>
        </p:txBody>
      </p:sp>
      <p:sp>
        <p:nvSpPr>
          <p:cNvPr id="125" name="Text Placeholder 124"/>
          <p:cNvSpPr>
            <a:spLocks noGrp="1"/>
          </p:cNvSpPr>
          <p:nvPr>
            <p:ph type="body" idx="4294967295"/>
          </p:nvPr>
        </p:nvSpPr>
        <p:spPr>
          <a:xfrm>
            <a:off x="5947181" y="5952361"/>
            <a:ext cx="185904" cy="461665"/>
          </a:xfrm>
          <a:prstGeom prst="rect">
            <a:avLst/>
          </a:prstGeom>
          <a:noFill/>
          <a:ln w="0" cmpd="sng">
            <a:noFill/>
            <a:prstDash val="solid"/>
          </a:ln>
        </p:spPr>
        <p:txBody>
          <a:bodyPr vert="horz" lIns="0" tIns="0" rIns="0" bIns="0" anchor="t"/>
          <a:lstStyle/>
          <a:p>
            <a:pPr>
              <a:lnSpc>
                <a:spcPts val="1805"/>
              </a:lnSpc>
            </a:pPr>
            <a:r>
              <a:rPr lang="en-US" sz="2700" spc="-155" dirty="0">
                <a:solidFill>
                  <a:srgbClr val="FFFFFF"/>
                </a:solidFill>
                <a:latin typeface="Arial" panose="22635452340000000000" pitchFamily="2"/>
              </a:rPr>
              <a:t>it </a:t>
            </a:r>
          </a:p>
        </p:txBody>
      </p:sp>
      <p:sp>
        <p:nvSpPr>
          <p:cNvPr id="126" name="Text Placeholder 125"/>
          <p:cNvSpPr>
            <a:spLocks noGrp="1"/>
          </p:cNvSpPr>
          <p:nvPr>
            <p:ph type="body" idx="4294967295"/>
          </p:nvPr>
        </p:nvSpPr>
        <p:spPr>
          <a:xfrm>
            <a:off x="2735082" y="4413334"/>
            <a:ext cx="3215123" cy="1802037"/>
          </a:xfrm>
          <a:prstGeom prst="rect">
            <a:avLst/>
          </a:prstGeom>
          <a:noFill/>
          <a:ln w="0" cmpd="sng">
            <a:noFill/>
            <a:prstDash val="solid"/>
          </a:ln>
        </p:spPr>
        <p:txBody>
          <a:bodyPr vert="horz" lIns="0" tIns="0" rIns="0" bIns="0" anchor="t"/>
          <a:lstStyle/>
          <a:p>
            <a:pPr algn="l">
              <a:lnSpc>
                <a:spcPct val="79679"/>
              </a:lnSpc>
            </a:pPr>
            <a:r>
              <a:rPr lang="en-US" sz="2700" dirty="0">
                <a:solidFill>
                  <a:srgbClr val="FFFFFF"/>
                </a:solidFill>
                <a:latin typeface="Arial" panose="22635452340000000000" pitchFamily="2"/>
              </a:rPr>
              <a:t>Indifference </a:t>
            </a:r>
          </a:p>
          <a:p>
            <a:pPr>
              <a:lnSpc>
                <a:spcPct val="95999"/>
              </a:lnSpc>
              <a:spcBef>
                <a:spcPts val="1083"/>
              </a:spcBef>
            </a:pPr>
            <a:r>
              <a:rPr lang="en-US" sz="2700" spc="-100" dirty="0">
                <a:solidFill>
                  <a:srgbClr val="FFFFFF"/>
                </a:solidFill>
                <a:latin typeface="Arial" panose="22635452340000000000" pitchFamily="2"/>
              </a:rPr>
              <a:t>It can’t happen here </a:t>
            </a:r>
          </a:p>
          <a:p>
            <a:pPr algn="l">
              <a:lnSpc>
                <a:spcPct val="81599"/>
              </a:lnSpc>
              <a:spcBef>
                <a:spcPts val="903"/>
              </a:spcBef>
            </a:pPr>
            <a:r>
              <a:rPr lang="en-US" sz="2700" dirty="0">
                <a:solidFill>
                  <a:srgbClr val="FFFFFF"/>
                </a:solidFill>
                <a:latin typeface="Arial" panose="22635452340000000000" pitchFamily="2"/>
              </a:rPr>
              <a:t>It </a:t>
            </a:r>
            <a:r>
              <a:rPr lang="en-US" sz="2700" dirty="0" smtClean="0">
                <a:solidFill>
                  <a:srgbClr val="FFFFFF"/>
                </a:solidFill>
                <a:latin typeface="Arial" panose="22635452340000000000" pitchFamily="2"/>
              </a:rPr>
              <a:t>costs </a:t>
            </a:r>
            <a:r>
              <a:rPr lang="en-US" sz="2700" dirty="0">
                <a:solidFill>
                  <a:srgbClr val="FFFFFF"/>
                </a:solidFill>
                <a:latin typeface="Arial" panose="22635452340000000000" pitchFamily="2"/>
              </a:rPr>
              <a:t>too much </a:t>
            </a:r>
          </a:p>
          <a:p>
            <a:pPr>
              <a:lnSpc>
                <a:spcPct val="80639"/>
              </a:lnSpc>
              <a:spcBef>
                <a:spcPts val="1083"/>
              </a:spcBef>
              <a:spcAft>
                <a:spcPts val="181"/>
              </a:spcAft>
            </a:pPr>
            <a:r>
              <a:rPr lang="en-US" sz="2700" spc="-90" dirty="0">
                <a:solidFill>
                  <a:srgbClr val="FFFFFF"/>
                </a:solidFill>
                <a:latin typeface="Arial" panose="22635452340000000000" pitchFamily="2"/>
              </a:rPr>
              <a:t>Everyone else does </a:t>
            </a:r>
          </a:p>
        </p:txBody>
      </p:sp>
      <p:sp>
        <p:nvSpPr>
          <p:cNvPr id="17" name="Title 1"/>
          <p:cNvSpPr txBox="1">
            <a:spLocks/>
          </p:cNvSpPr>
          <p:nvPr/>
        </p:nvSpPr>
        <p:spPr>
          <a:xfrm>
            <a:off x="457200" y="304800"/>
            <a:ext cx="7312025" cy="531812"/>
          </a:xfrm>
          <a:prstGeom prst="rect">
            <a:avLst/>
          </a:prstGeom>
        </p:spPr>
        <p:txBody>
          <a:bodyPr/>
          <a:lstStyle/>
          <a:p>
            <a:pPr marL="0" marR="0" lvl="0" indent="0" algn="l" defTabSz="887413" rtl="0" eaLnBrk="1" fontAlgn="base" latinLnBrk="0" hangingPunct="1">
              <a:lnSpc>
                <a:spcPct val="100000"/>
              </a:lnSpc>
              <a:spcBef>
                <a:spcPct val="0"/>
              </a:spcBef>
              <a:spcAft>
                <a:spcPct val="0"/>
              </a:spcAft>
              <a:buClrTx/>
              <a:buSzTx/>
              <a:buFontTx/>
              <a:buNone/>
              <a:tabLst/>
              <a:defRPr/>
            </a:pPr>
            <a:r>
              <a:rPr lang="en-US" sz="3600" b="1" kern="0" noProof="0" dirty="0" smtClean="0">
                <a:solidFill>
                  <a:schemeClr val="bg1"/>
                </a:solidFill>
                <a:latin typeface="+mj-lt"/>
                <a:ea typeface="ＭＳ Ｐゴシック" pitchFamily="-112" charset="-128"/>
                <a:cs typeface="ＭＳ Ｐゴシック" pitchFamily="-112" charset="-128"/>
              </a:rPr>
              <a:t>And don’t forget to ….</a:t>
            </a:r>
            <a:endParaRPr kumimoji="0" lang="en-US" sz="3600" b="1" i="0" u="none" strike="noStrike" kern="0" cap="none" spc="0" normalizeH="0" baseline="0" noProof="0" dirty="0">
              <a:ln>
                <a:noFill/>
              </a:ln>
              <a:solidFill>
                <a:schemeClr val="bg1"/>
              </a:solidFill>
              <a:effectLst/>
              <a:uLnTx/>
              <a:uFillTx/>
              <a:latin typeface="+mj-lt"/>
              <a:ea typeface="ＭＳ Ｐゴシック" pitchFamily="-112" charset="-128"/>
              <a:cs typeface="ＭＳ Ｐゴシック" pitchFamily="-112" charset="-128"/>
            </a:endParaRPr>
          </a:p>
        </p:txBody>
      </p:sp>
      <p:sp>
        <p:nvSpPr>
          <p:cNvPr id="18" name="Text Placeholder 17"/>
          <p:cNvSpPr>
            <a:spLocks noGrp="1"/>
          </p:cNvSpPr>
          <p:nvPr>
            <p:ph type="body" idx="4294967295"/>
          </p:nvPr>
        </p:nvSpPr>
        <p:spPr>
          <a:xfrm>
            <a:off x="457200" y="2438400"/>
            <a:ext cx="7467600" cy="1093248"/>
          </a:xfrm>
        </p:spPr>
        <p:txBody>
          <a:bodyPr/>
          <a:lstStyle/>
          <a:p>
            <a:pPr marL="461963" indent="-4763" algn="ctr">
              <a:buNone/>
            </a:pPr>
            <a:r>
              <a:rPr lang="en-US" dirty="0" smtClean="0"/>
              <a:t>Consult your DSS representative with any questions!</a:t>
            </a:r>
            <a:endParaRPr lang="en-US" sz="1800" dirty="0" smtClean="0">
              <a:latin typeface="Arial" pitchFamily="34" charset="0"/>
              <a:cs typeface="Arial" pitchFamily="34" charset="0"/>
            </a:endParaRPr>
          </a:p>
          <a:p>
            <a:pPr marR="563880" algn="l">
              <a:lnSpc>
                <a:spcPct val="95999"/>
              </a:lnSpc>
              <a:spcBef>
                <a:spcPts val="0"/>
              </a:spcBef>
              <a:buNone/>
            </a:pPr>
            <a:endParaRPr lang="en-US" spc="-10" dirty="0">
              <a:solidFill>
                <a:srgbClr val="000000"/>
              </a:solidFill>
              <a:latin typeface="Arial" panose="22635452340000000000" pitchFamily="2"/>
            </a:endParaRPr>
          </a:p>
        </p:txBody>
      </p:sp>
      <p:pic>
        <p:nvPicPr>
          <p:cNvPr id="122885" name="Picture 5" descr="C:\Users\rossignj\AppData\Local\Microsoft\Windows\Temporary Internet Files\Content.IE5\5YFOUQSJ\MC900290800[1].wmf"/>
          <p:cNvPicPr>
            <a:picLocks noChangeAspect="1" noChangeArrowheads="1"/>
          </p:cNvPicPr>
          <p:nvPr/>
        </p:nvPicPr>
        <p:blipFill>
          <a:blip r:embed="rId2" cstate="print"/>
          <a:srcRect/>
          <a:stretch>
            <a:fillRect/>
          </a:stretch>
        </p:blipFill>
        <p:spPr bwMode="auto">
          <a:xfrm>
            <a:off x="3429000" y="3276600"/>
            <a:ext cx="2172832" cy="18710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Placeholder 113"/>
          <p:cNvSpPr>
            <a:spLocks noGrp="1"/>
          </p:cNvSpPr>
          <p:nvPr>
            <p:ph type="body" idx="4294967295"/>
          </p:nvPr>
        </p:nvSpPr>
        <p:spPr>
          <a:xfrm>
            <a:off x="2390014" y="2156327"/>
            <a:ext cx="213917" cy="222048"/>
          </a:xfrm>
          <a:prstGeom prst="rect">
            <a:avLst/>
          </a:prstGeom>
          <a:noFill/>
          <a:ln w="0" cmpd="sng">
            <a:noFill/>
            <a:prstDash val="solid"/>
          </a:ln>
        </p:spPr>
        <p:txBody>
          <a:bodyPr vert="horz" lIns="0" tIns="0" rIns="0" bIns="0" anchor="t"/>
          <a:lstStyle/>
          <a:p>
            <a:pPr algn="l">
              <a:lnSpc>
                <a:spcPct val="480959"/>
              </a:lnSpc>
            </a:pPr>
            <a:r>
              <a:rPr lang="en-US" sz="300" dirty="0">
                <a:solidFill>
                  <a:srgbClr val="FF9A00"/>
                </a:solidFill>
                <a:latin typeface="Arial" panose="22635452340000000000" pitchFamily="2"/>
              </a:rPr>
              <a:t> </a:t>
            </a:r>
          </a:p>
        </p:txBody>
      </p:sp>
      <p:sp>
        <p:nvSpPr>
          <p:cNvPr id="115" name="Text Placeholder 114"/>
          <p:cNvSpPr>
            <a:spLocks noGrp="1"/>
          </p:cNvSpPr>
          <p:nvPr>
            <p:ph type="body" idx="4294967295"/>
          </p:nvPr>
        </p:nvSpPr>
        <p:spPr>
          <a:xfrm>
            <a:off x="2432830" y="2052621"/>
            <a:ext cx="3318898" cy="330076"/>
          </a:xfrm>
          <a:prstGeom prst="rect">
            <a:avLst/>
          </a:prstGeom>
          <a:noFill/>
          <a:ln w="0" cmpd="sng">
            <a:noFill/>
            <a:prstDash val="solid"/>
          </a:ln>
        </p:spPr>
        <p:txBody>
          <a:bodyPr vert="horz" lIns="0" tIns="0" rIns="0" bIns="0" anchor="t"/>
          <a:lstStyle/>
          <a:p>
            <a:pPr>
              <a:lnSpc>
                <a:spcPct val="79679"/>
              </a:lnSpc>
            </a:pPr>
            <a:r>
              <a:rPr lang="en-US" sz="2700" spc="-105" dirty="0" smtClean="0">
                <a:solidFill>
                  <a:srgbClr val="FFFFFF"/>
                </a:solidFill>
                <a:latin typeface="Arial" panose="22635452340000000000" pitchFamily="2"/>
              </a:rPr>
              <a:t>People not following </a:t>
            </a:r>
            <a:endParaRPr lang="en-US" sz="2700" spc="-105" dirty="0">
              <a:solidFill>
                <a:srgbClr val="FFFFFF"/>
              </a:solidFill>
              <a:latin typeface="Arial" panose="22635452340000000000" pitchFamily="2"/>
            </a:endParaRPr>
          </a:p>
        </p:txBody>
      </p:sp>
      <p:sp>
        <p:nvSpPr>
          <p:cNvPr id="116" name="Text Placeholder 115"/>
          <p:cNvSpPr>
            <a:spLocks noGrp="1"/>
          </p:cNvSpPr>
          <p:nvPr>
            <p:ph type="body" idx="4294967295"/>
          </p:nvPr>
        </p:nvSpPr>
        <p:spPr>
          <a:xfrm>
            <a:off x="2814825" y="2434949"/>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17" name="Text Placeholder 116"/>
          <p:cNvSpPr>
            <a:spLocks noGrp="1"/>
          </p:cNvSpPr>
          <p:nvPr>
            <p:ph type="body" idx="4294967295"/>
          </p:nvPr>
        </p:nvSpPr>
        <p:spPr>
          <a:xfrm>
            <a:off x="3426016" y="2434949"/>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18" name="Text Placeholder 117"/>
          <p:cNvSpPr>
            <a:spLocks noGrp="1"/>
          </p:cNvSpPr>
          <p:nvPr>
            <p:ph type="body" idx="4294967295"/>
          </p:nvPr>
        </p:nvSpPr>
        <p:spPr>
          <a:xfrm>
            <a:off x="2451133" y="3064992"/>
            <a:ext cx="152798" cy="174535"/>
          </a:xfrm>
          <a:prstGeom prst="rect">
            <a:avLst/>
          </a:prstGeom>
          <a:noFill/>
          <a:ln w="0" cmpd="sng">
            <a:noFill/>
            <a:prstDash val="solid"/>
          </a:ln>
        </p:spPr>
        <p:txBody>
          <a:bodyPr vert="horz" lIns="0" tIns="0" rIns="0" bIns="0" anchor="t"/>
          <a:lstStyle/>
          <a:p>
            <a:pPr algn="l">
              <a:lnSpc>
                <a:spcPct val="378239"/>
              </a:lnSpc>
            </a:pPr>
            <a:r>
              <a:rPr lang="en-US" sz="300" dirty="0">
                <a:solidFill>
                  <a:srgbClr val="FF9A00"/>
                </a:solidFill>
                <a:latin typeface="Arial" panose="22635452340000000000" pitchFamily="2"/>
              </a:rPr>
              <a:t> </a:t>
            </a:r>
          </a:p>
        </p:txBody>
      </p:sp>
      <p:sp>
        <p:nvSpPr>
          <p:cNvPr id="119" name="Text Placeholder 118"/>
          <p:cNvSpPr>
            <a:spLocks noGrp="1"/>
          </p:cNvSpPr>
          <p:nvPr>
            <p:ph type="body" idx="4294967295"/>
          </p:nvPr>
        </p:nvSpPr>
        <p:spPr>
          <a:xfrm>
            <a:off x="3120420" y="2893741"/>
            <a:ext cx="1665497" cy="505203"/>
          </a:xfrm>
          <a:prstGeom prst="rect">
            <a:avLst/>
          </a:prstGeom>
          <a:noFill/>
          <a:ln w="0" cmpd="sng">
            <a:noFill/>
            <a:prstDash val="solid"/>
          </a:ln>
        </p:spPr>
        <p:txBody>
          <a:bodyPr vert="horz" lIns="0" tIns="0" rIns="0" bIns="0" anchor="t"/>
          <a:lstStyle/>
          <a:p>
            <a:pPr>
              <a:lnSpc>
                <a:spcPts val="1906"/>
              </a:lnSpc>
            </a:pPr>
            <a:r>
              <a:rPr lang="en-US" sz="2700" spc="-125" dirty="0">
                <a:solidFill>
                  <a:srgbClr val="FFFFFF"/>
                </a:solidFill>
                <a:latin typeface="Arial" panose="22635452340000000000" pitchFamily="2"/>
              </a:rPr>
              <a:t>Confusion </a:t>
            </a:r>
          </a:p>
        </p:txBody>
      </p:sp>
      <p:sp>
        <p:nvSpPr>
          <p:cNvPr id="120" name="Text Placeholder 119"/>
          <p:cNvSpPr>
            <a:spLocks noGrp="1"/>
          </p:cNvSpPr>
          <p:nvPr>
            <p:ph type="body" idx="4294967295"/>
          </p:nvPr>
        </p:nvSpPr>
        <p:spPr>
          <a:xfrm>
            <a:off x="2662026" y="3505465"/>
            <a:ext cx="916787" cy="243656"/>
          </a:xfrm>
          <a:prstGeom prst="rect">
            <a:avLst/>
          </a:prstGeom>
          <a:noFill/>
          <a:ln w="0" cmpd="sng">
            <a:noFill/>
            <a:prstDash val="solid"/>
          </a:ln>
        </p:spPr>
        <p:txBody>
          <a:bodyPr vert="horz" lIns="0" tIns="0" rIns="0" bIns="0" anchor="t"/>
          <a:lstStyle/>
          <a:p>
            <a:pPr>
              <a:lnSpc>
                <a:spcPts val="1906"/>
              </a:lnSpc>
            </a:pPr>
            <a:r>
              <a:rPr lang="en-US" sz="300" spc="216" dirty="0">
                <a:solidFill>
                  <a:srgbClr val="FF9A00"/>
                </a:solidFill>
                <a:latin typeface="Arial" panose="22635452340000000000" pitchFamily="2"/>
              </a:rPr>
              <a:t></a:t>
            </a:r>
            <a:r>
              <a:rPr lang="en-US" sz="2700" spc="216" dirty="0">
                <a:solidFill>
                  <a:srgbClr val="FFFFFF"/>
                </a:solidFill>
                <a:latin typeface="Arial" panose="22635452340000000000" pitchFamily="2"/>
              </a:rPr>
              <a:t> Too </a:t>
            </a:r>
          </a:p>
        </p:txBody>
      </p:sp>
      <p:sp>
        <p:nvSpPr>
          <p:cNvPr id="121" name="Text Placeholder 120"/>
          <p:cNvSpPr>
            <a:spLocks noGrp="1"/>
          </p:cNvSpPr>
          <p:nvPr>
            <p:ph type="body" idx="4294967295"/>
          </p:nvPr>
        </p:nvSpPr>
        <p:spPr>
          <a:xfrm>
            <a:off x="3502414" y="3429000"/>
            <a:ext cx="2291969" cy="330076"/>
          </a:xfrm>
          <a:prstGeom prst="rect">
            <a:avLst/>
          </a:prstGeom>
          <a:noFill/>
          <a:ln w="0" cmpd="sng">
            <a:noFill/>
            <a:prstDash val="solid"/>
          </a:ln>
        </p:spPr>
        <p:txBody>
          <a:bodyPr vert="horz" lIns="0" tIns="0" rIns="0" bIns="0" anchor="t"/>
          <a:lstStyle/>
          <a:p>
            <a:pPr>
              <a:lnSpc>
                <a:spcPct val="79679"/>
              </a:lnSpc>
            </a:pPr>
            <a:r>
              <a:rPr lang="en-US" sz="2700" spc="-95" dirty="0" smtClean="0">
                <a:solidFill>
                  <a:srgbClr val="FFFFFF"/>
                </a:solidFill>
                <a:latin typeface="Arial" panose="22635452340000000000" pitchFamily="2"/>
              </a:rPr>
              <a:t>busy to </a:t>
            </a:r>
            <a:r>
              <a:rPr lang="en-US" sz="2700" spc="-95" dirty="0">
                <a:solidFill>
                  <a:srgbClr val="FFFFFF"/>
                </a:solidFill>
                <a:latin typeface="Arial" panose="22635452340000000000" pitchFamily="2"/>
              </a:rPr>
              <a:t>follow </a:t>
            </a:r>
          </a:p>
        </p:txBody>
      </p:sp>
      <p:sp>
        <p:nvSpPr>
          <p:cNvPr id="122" name="Text Placeholder 121"/>
          <p:cNvSpPr>
            <a:spLocks noGrp="1"/>
          </p:cNvSpPr>
          <p:nvPr>
            <p:ph type="body" idx="4294967295"/>
          </p:nvPr>
        </p:nvSpPr>
        <p:spPr>
          <a:xfrm>
            <a:off x="3349617" y="3887794"/>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23" name="Text Placeholder 122"/>
          <p:cNvSpPr>
            <a:spLocks noGrp="1"/>
          </p:cNvSpPr>
          <p:nvPr>
            <p:ph type="body" idx="4294967295"/>
          </p:nvPr>
        </p:nvSpPr>
        <p:spPr>
          <a:xfrm>
            <a:off x="3884409" y="3887793"/>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24" name="Text Placeholder 123"/>
          <p:cNvSpPr>
            <a:spLocks noGrp="1"/>
          </p:cNvSpPr>
          <p:nvPr>
            <p:ph type="body" idx="4294967295"/>
          </p:nvPr>
        </p:nvSpPr>
        <p:spPr>
          <a:xfrm>
            <a:off x="2390014" y="4468772"/>
            <a:ext cx="213917" cy="410369"/>
          </a:xfrm>
          <a:prstGeom prst="rect">
            <a:avLst/>
          </a:prstGeom>
          <a:noFill/>
          <a:ln w="0" cmpd="sng">
            <a:noFill/>
            <a:prstDash val="solid"/>
          </a:ln>
        </p:spPr>
        <p:txBody>
          <a:bodyPr vert="horz" lIns="0" tIns="0" rIns="0" bIns="0" anchor="t"/>
          <a:lstStyle/>
          <a:p>
            <a:pPr algn="just">
              <a:lnSpc>
                <a:spcPts val="3209"/>
              </a:lnSpc>
            </a:pPr>
            <a:r>
              <a:rPr lang="en-US" sz="300" dirty="0">
                <a:solidFill>
                  <a:srgbClr val="FF9A00"/>
                </a:solidFill>
                <a:latin typeface="Arial" panose="22635452340000000000" pitchFamily="2"/>
              </a:rPr>
              <a:t>    </a:t>
            </a:r>
          </a:p>
        </p:txBody>
      </p:sp>
      <p:sp>
        <p:nvSpPr>
          <p:cNvPr id="125" name="Text Placeholder 124"/>
          <p:cNvSpPr>
            <a:spLocks noGrp="1"/>
          </p:cNvSpPr>
          <p:nvPr>
            <p:ph type="body" idx="4294967295"/>
          </p:nvPr>
        </p:nvSpPr>
        <p:spPr>
          <a:xfrm>
            <a:off x="5947181" y="5952361"/>
            <a:ext cx="185904" cy="461665"/>
          </a:xfrm>
          <a:prstGeom prst="rect">
            <a:avLst/>
          </a:prstGeom>
          <a:noFill/>
          <a:ln w="0" cmpd="sng">
            <a:noFill/>
            <a:prstDash val="solid"/>
          </a:ln>
        </p:spPr>
        <p:txBody>
          <a:bodyPr vert="horz" lIns="0" tIns="0" rIns="0" bIns="0" anchor="t"/>
          <a:lstStyle/>
          <a:p>
            <a:pPr>
              <a:lnSpc>
                <a:spcPts val="1805"/>
              </a:lnSpc>
            </a:pPr>
            <a:r>
              <a:rPr lang="en-US" sz="2700" spc="-155" dirty="0">
                <a:solidFill>
                  <a:srgbClr val="FFFFFF"/>
                </a:solidFill>
                <a:latin typeface="Arial" panose="22635452340000000000" pitchFamily="2"/>
              </a:rPr>
              <a:t>it </a:t>
            </a:r>
          </a:p>
        </p:txBody>
      </p:sp>
      <p:sp>
        <p:nvSpPr>
          <p:cNvPr id="126" name="Text Placeholder 125"/>
          <p:cNvSpPr>
            <a:spLocks noGrp="1"/>
          </p:cNvSpPr>
          <p:nvPr>
            <p:ph type="body" idx="4294967295"/>
          </p:nvPr>
        </p:nvSpPr>
        <p:spPr>
          <a:xfrm>
            <a:off x="2735082" y="4413334"/>
            <a:ext cx="3215123" cy="1802037"/>
          </a:xfrm>
          <a:prstGeom prst="rect">
            <a:avLst/>
          </a:prstGeom>
          <a:noFill/>
          <a:ln w="0" cmpd="sng">
            <a:noFill/>
            <a:prstDash val="solid"/>
          </a:ln>
        </p:spPr>
        <p:txBody>
          <a:bodyPr vert="horz" lIns="0" tIns="0" rIns="0" bIns="0" anchor="t"/>
          <a:lstStyle/>
          <a:p>
            <a:pPr algn="l">
              <a:lnSpc>
                <a:spcPct val="79679"/>
              </a:lnSpc>
            </a:pPr>
            <a:r>
              <a:rPr lang="en-US" sz="2700" dirty="0">
                <a:solidFill>
                  <a:srgbClr val="FFFFFF"/>
                </a:solidFill>
                <a:latin typeface="Arial" panose="22635452340000000000" pitchFamily="2"/>
              </a:rPr>
              <a:t>Indifference </a:t>
            </a:r>
          </a:p>
          <a:p>
            <a:pPr>
              <a:lnSpc>
                <a:spcPct val="95999"/>
              </a:lnSpc>
              <a:spcBef>
                <a:spcPts val="1083"/>
              </a:spcBef>
            </a:pPr>
            <a:r>
              <a:rPr lang="en-US" sz="2700" spc="-100" dirty="0">
                <a:solidFill>
                  <a:srgbClr val="FFFFFF"/>
                </a:solidFill>
                <a:latin typeface="Arial" panose="22635452340000000000" pitchFamily="2"/>
              </a:rPr>
              <a:t>It can’t happen here </a:t>
            </a:r>
          </a:p>
          <a:p>
            <a:pPr algn="l">
              <a:lnSpc>
                <a:spcPct val="81599"/>
              </a:lnSpc>
              <a:spcBef>
                <a:spcPts val="903"/>
              </a:spcBef>
            </a:pPr>
            <a:r>
              <a:rPr lang="en-US" sz="2700" dirty="0">
                <a:solidFill>
                  <a:srgbClr val="FFFFFF"/>
                </a:solidFill>
                <a:latin typeface="Arial" panose="22635452340000000000" pitchFamily="2"/>
              </a:rPr>
              <a:t>It </a:t>
            </a:r>
            <a:r>
              <a:rPr lang="en-US" sz="2700" dirty="0" smtClean="0">
                <a:solidFill>
                  <a:srgbClr val="FFFFFF"/>
                </a:solidFill>
                <a:latin typeface="Arial" panose="22635452340000000000" pitchFamily="2"/>
              </a:rPr>
              <a:t>costs </a:t>
            </a:r>
            <a:r>
              <a:rPr lang="en-US" sz="2700" dirty="0">
                <a:solidFill>
                  <a:srgbClr val="FFFFFF"/>
                </a:solidFill>
                <a:latin typeface="Arial" panose="22635452340000000000" pitchFamily="2"/>
              </a:rPr>
              <a:t>too much </a:t>
            </a:r>
          </a:p>
          <a:p>
            <a:pPr>
              <a:lnSpc>
                <a:spcPct val="80639"/>
              </a:lnSpc>
              <a:spcBef>
                <a:spcPts val="1083"/>
              </a:spcBef>
              <a:spcAft>
                <a:spcPts val="181"/>
              </a:spcAft>
            </a:pPr>
            <a:r>
              <a:rPr lang="en-US" sz="2700" spc="-90" dirty="0">
                <a:solidFill>
                  <a:srgbClr val="FFFFFF"/>
                </a:solidFill>
                <a:latin typeface="Arial" panose="22635452340000000000" pitchFamily="2"/>
              </a:rPr>
              <a:t>Everyone else does </a:t>
            </a:r>
          </a:p>
        </p:txBody>
      </p:sp>
      <p:sp>
        <p:nvSpPr>
          <p:cNvPr id="17" name="Title 1"/>
          <p:cNvSpPr txBox="1">
            <a:spLocks/>
          </p:cNvSpPr>
          <p:nvPr/>
        </p:nvSpPr>
        <p:spPr>
          <a:xfrm>
            <a:off x="457200" y="304800"/>
            <a:ext cx="7312025" cy="531812"/>
          </a:xfrm>
          <a:prstGeom prst="rect">
            <a:avLst/>
          </a:prstGeom>
        </p:spPr>
        <p:txBody>
          <a:bodyPr/>
          <a:lstStyle/>
          <a:p>
            <a:pPr marL="0" marR="0" lvl="0" indent="0" algn="l" defTabSz="887413" rtl="0" eaLnBrk="1" fontAlgn="base" latinLnBrk="0" hangingPunct="1">
              <a:lnSpc>
                <a:spcPct val="100000"/>
              </a:lnSpc>
              <a:spcBef>
                <a:spcPct val="0"/>
              </a:spcBef>
              <a:spcAft>
                <a:spcPct val="0"/>
              </a:spcAft>
              <a:buClrTx/>
              <a:buSzTx/>
              <a:buFontTx/>
              <a:buNone/>
              <a:tabLst/>
              <a:defRPr/>
            </a:pPr>
            <a:r>
              <a:rPr lang="en-US" sz="3600" b="1" kern="0" noProof="0" dirty="0" smtClean="0">
                <a:solidFill>
                  <a:schemeClr val="bg1"/>
                </a:solidFill>
                <a:latin typeface="+mj-lt"/>
                <a:ea typeface="ＭＳ Ｐゴシック" pitchFamily="-112" charset="-128"/>
                <a:cs typeface="ＭＳ Ｐゴシック" pitchFamily="-112" charset="-128"/>
              </a:rPr>
              <a:t>Reporting of adverse</a:t>
            </a:r>
            <a:endParaRPr kumimoji="0" lang="en-US" sz="3600" b="1" i="0" u="none" strike="noStrike" kern="0" cap="none" spc="0" normalizeH="0" baseline="0" noProof="0" dirty="0">
              <a:ln>
                <a:noFill/>
              </a:ln>
              <a:solidFill>
                <a:schemeClr val="bg1"/>
              </a:solidFill>
              <a:effectLst/>
              <a:uLnTx/>
              <a:uFillTx/>
              <a:latin typeface="+mj-lt"/>
              <a:ea typeface="ＭＳ Ｐゴシック" pitchFamily="-112" charset="-128"/>
              <a:cs typeface="ＭＳ Ｐゴシック" pitchFamily="-112" charset="-128"/>
            </a:endParaRPr>
          </a:p>
        </p:txBody>
      </p:sp>
      <p:sp>
        <p:nvSpPr>
          <p:cNvPr id="18" name="Text Placeholder 17"/>
          <p:cNvSpPr>
            <a:spLocks noGrp="1"/>
          </p:cNvSpPr>
          <p:nvPr>
            <p:ph type="body" idx="4294967295"/>
          </p:nvPr>
        </p:nvSpPr>
        <p:spPr>
          <a:xfrm>
            <a:off x="533400" y="1752600"/>
            <a:ext cx="7467600" cy="2696059"/>
          </a:xfrm>
        </p:spPr>
        <p:txBody>
          <a:bodyPr/>
          <a:lstStyle/>
          <a:p>
            <a:pPr marL="234040" indent="-234040" algn="l">
              <a:lnSpc>
                <a:spcPct val="81599"/>
              </a:lnSpc>
            </a:pPr>
            <a:r>
              <a:rPr lang="en-US" spc="30" dirty="0" smtClean="0">
                <a:solidFill>
                  <a:srgbClr val="000000"/>
                </a:solidFill>
                <a:latin typeface="Arial" panose="22635452340000000000" pitchFamily="2"/>
              </a:rPr>
              <a:t>Was conduct knowing, willful or negligent?  If so, an adverse information (individual culpability) report might be appropriate.</a:t>
            </a:r>
          </a:p>
          <a:p>
            <a:pPr marL="234040" indent="-234040" algn="l">
              <a:lnSpc>
                <a:spcPct val="81599"/>
              </a:lnSpc>
            </a:pPr>
            <a:endParaRPr lang="en-US" spc="30" dirty="0" smtClean="0">
              <a:solidFill>
                <a:srgbClr val="000000"/>
              </a:solidFill>
              <a:latin typeface="Arial" panose="22635452340000000000" pitchFamily="2"/>
            </a:endParaRPr>
          </a:p>
          <a:p>
            <a:pPr marL="234040" algn="l">
              <a:lnSpc>
                <a:spcPct val="81599"/>
              </a:lnSpc>
            </a:pPr>
            <a:r>
              <a:rPr lang="en-US" spc="30" dirty="0" smtClean="0">
                <a:solidFill>
                  <a:srgbClr val="000000"/>
                </a:solidFill>
                <a:latin typeface="Arial" panose="22635452340000000000" pitchFamily="2"/>
              </a:rPr>
              <a:t>If the employee is employed on a Federal installation, notify the commander. </a:t>
            </a:r>
          </a:p>
          <a:p>
            <a:pPr marL="233363" indent="-4763" algn="l">
              <a:lnSpc>
                <a:spcPct val="81599"/>
              </a:lnSpc>
              <a:buNone/>
            </a:pPr>
            <a:r>
              <a:rPr lang="en-US" spc="30" dirty="0" smtClean="0">
                <a:solidFill>
                  <a:srgbClr val="000000"/>
                </a:solidFill>
                <a:latin typeface="Arial" panose="22635452340000000000" pitchFamily="2"/>
              </a:rPr>
              <a:t>NISPOM 1-302a.</a:t>
            </a:r>
            <a:endParaRPr lang="en-US" dirty="0" smtClean="0">
              <a:solidFill>
                <a:srgbClr val="000000"/>
              </a:solidFill>
              <a:latin typeface="Arial" panose="22635452340000000000" pitchFamily="2"/>
            </a:endParaRPr>
          </a:p>
          <a:p>
            <a:pPr marR="563880" algn="l">
              <a:lnSpc>
                <a:spcPct val="95999"/>
              </a:lnSpc>
              <a:spcBef>
                <a:spcPts val="0"/>
              </a:spcBef>
              <a:buNone/>
            </a:pPr>
            <a:endParaRPr lang="en-US" spc="-10" dirty="0">
              <a:solidFill>
                <a:srgbClr val="000000"/>
              </a:solidFill>
              <a:latin typeface="Arial" panose="22635452340000000000" pitchFamily="2"/>
            </a:endParaRPr>
          </a:p>
        </p:txBody>
      </p:sp>
      <p:pic>
        <p:nvPicPr>
          <p:cNvPr id="92162" name="Picture 2" descr="C:\Users\rossignj\AppData\Local\Microsoft\Windows\Temporary Internet Files\Content.IE5\ACV4GQ3H\MC900295583[1].wmf"/>
          <p:cNvPicPr>
            <a:picLocks noChangeAspect="1" noChangeArrowheads="1"/>
          </p:cNvPicPr>
          <p:nvPr/>
        </p:nvPicPr>
        <p:blipFill>
          <a:blip r:embed="rId2" cstate="print"/>
          <a:srcRect/>
          <a:stretch>
            <a:fillRect/>
          </a:stretch>
        </p:blipFill>
        <p:spPr bwMode="auto">
          <a:xfrm>
            <a:off x="5562600" y="4495800"/>
            <a:ext cx="1857469" cy="1650749"/>
          </a:xfrm>
          <a:prstGeom prst="rect">
            <a:avLst/>
          </a:prstGeom>
          <a:noFill/>
        </p:spPr>
      </p:pic>
      <p:sp>
        <p:nvSpPr>
          <p:cNvPr id="19" name="TextBox 18"/>
          <p:cNvSpPr txBox="1"/>
          <p:nvPr/>
        </p:nvSpPr>
        <p:spPr>
          <a:xfrm>
            <a:off x="457200" y="5257800"/>
            <a:ext cx="4724400" cy="830997"/>
          </a:xfrm>
          <a:prstGeom prst="rect">
            <a:avLst/>
          </a:prstGeom>
          <a:noFill/>
          <a:ln w="19050">
            <a:solidFill>
              <a:schemeClr val="tx1"/>
            </a:solidFill>
          </a:ln>
        </p:spPr>
        <p:txBody>
          <a:bodyPr wrap="square" rtlCol="0">
            <a:spAutoFit/>
          </a:bodyPr>
          <a:lstStyle/>
          <a:p>
            <a:r>
              <a:rPr lang="en-US" b="1" i="1" dirty="0" smtClean="0">
                <a:solidFill>
                  <a:schemeClr val="bg2"/>
                </a:solidFill>
                <a:latin typeface="+mn-lt"/>
              </a:rPr>
              <a:t>More on adverse information to follow ….</a:t>
            </a:r>
            <a:endParaRPr lang="en-US" b="1" i="1" dirty="0" err="1" smtClean="0">
              <a:solidFill>
                <a:schemeClr val="bg2"/>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Placeholder 113"/>
          <p:cNvSpPr>
            <a:spLocks noGrp="1"/>
          </p:cNvSpPr>
          <p:nvPr>
            <p:ph type="body" idx="4294967295"/>
          </p:nvPr>
        </p:nvSpPr>
        <p:spPr>
          <a:xfrm>
            <a:off x="2390014" y="2156327"/>
            <a:ext cx="213917" cy="222048"/>
          </a:xfrm>
          <a:prstGeom prst="rect">
            <a:avLst/>
          </a:prstGeom>
          <a:noFill/>
          <a:ln w="0" cmpd="sng">
            <a:noFill/>
            <a:prstDash val="solid"/>
          </a:ln>
        </p:spPr>
        <p:txBody>
          <a:bodyPr vert="horz" lIns="0" tIns="0" rIns="0" bIns="0" anchor="t"/>
          <a:lstStyle/>
          <a:p>
            <a:pPr algn="l">
              <a:lnSpc>
                <a:spcPct val="480959"/>
              </a:lnSpc>
            </a:pPr>
            <a:r>
              <a:rPr lang="en-US" sz="300" dirty="0">
                <a:solidFill>
                  <a:srgbClr val="FF9A00"/>
                </a:solidFill>
                <a:latin typeface="Arial" panose="22635452340000000000" pitchFamily="2"/>
              </a:rPr>
              <a:t> </a:t>
            </a:r>
          </a:p>
        </p:txBody>
      </p:sp>
      <p:sp>
        <p:nvSpPr>
          <p:cNvPr id="115" name="Text Placeholder 114"/>
          <p:cNvSpPr>
            <a:spLocks noGrp="1"/>
          </p:cNvSpPr>
          <p:nvPr>
            <p:ph type="body" idx="4294967295"/>
          </p:nvPr>
        </p:nvSpPr>
        <p:spPr>
          <a:xfrm>
            <a:off x="2432830" y="2052621"/>
            <a:ext cx="3318898" cy="330076"/>
          </a:xfrm>
          <a:prstGeom prst="rect">
            <a:avLst/>
          </a:prstGeom>
          <a:noFill/>
          <a:ln w="0" cmpd="sng">
            <a:noFill/>
            <a:prstDash val="solid"/>
          </a:ln>
        </p:spPr>
        <p:txBody>
          <a:bodyPr vert="horz" lIns="0" tIns="0" rIns="0" bIns="0" anchor="t"/>
          <a:lstStyle/>
          <a:p>
            <a:pPr>
              <a:lnSpc>
                <a:spcPct val="79679"/>
              </a:lnSpc>
            </a:pPr>
            <a:r>
              <a:rPr lang="en-US" sz="2700" spc="-105" dirty="0" smtClean="0">
                <a:solidFill>
                  <a:srgbClr val="FFFFFF"/>
                </a:solidFill>
                <a:latin typeface="Arial" panose="22635452340000000000" pitchFamily="2"/>
              </a:rPr>
              <a:t>People not following </a:t>
            </a:r>
            <a:endParaRPr lang="en-US" sz="2700" spc="-105" dirty="0">
              <a:solidFill>
                <a:srgbClr val="FFFFFF"/>
              </a:solidFill>
              <a:latin typeface="Arial" panose="22635452340000000000" pitchFamily="2"/>
            </a:endParaRPr>
          </a:p>
        </p:txBody>
      </p:sp>
      <p:sp>
        <p:nvSpPr>
          <p:cNvPr id="116" name="Text Placeholder 115"/>
          <p:cNvSpPr>
            <a:spLocks noGrp="1"/>
          </p:cNvSpPr>
          <p:nvPr>
            <p:ph type="body" idx="4294967295"/>
          </p:nvPr>
        </p:nvSpPr>
        <p:spPr>
          <a:xfrm>
            <a:off x="2814825" y="2434949"/>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17" name="Text Placeholder 116"/>
          <p:cNvSpPr>
            <a:spLocks noGrp="1"/>
          </p:cNvSpPr>
          <p:nvPr>
            <p:ph type="body" idx="4294967295"/>
          </p:nvPr>
        </p:nvSpPr>
        <p:spPr>
          <a:xfrm>
            <a:off x="3426016" y="2434949"/>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18" name="Text Placeholder 117"/>
          <p:cNvSpPr>
            <a:spLocks noGrp="1"/>
          </p:cNvSpPr>
          <p:nvPr>
            <p:ph type="body" idx="4294967295"/>
          </p:nvPr>
        </p:nvSpPr>
        <p:spPr>
          <a:xfrm>
            <a:off x="2451133" y="3064992"/>
            <a:ext cx="152798" cy="174535"/>
          </a:xfrm>
          <a:prstGeom prst="rect">
            <a:avLst/>
          </a:prstGeom>
          <a:noFill/>
          <a:ln w="0" cmpd="sng">
            <a:noFill/>
            <a:prstDash val="solid"/>
          </a:ln>
        </p:spPr>
        <p:txBody>
          <a:bodyPr vert="horz" lIns="0" tIns="0" rIns="0" bIns="0" anchor="t"/>
          <a:lstStyle/>
          <a:p>
            <a:pPr algn="l">
              <a:lnSpc>
                <a:spcPct val="378239"/>
              </a:lnSpc>
            </a:pPr>
            <a:r>
              <a:rPr lang="en-US" sz="300" dirty="0">
                <a:solidFill>
                  <a:srgbClr val="FF9A00"/>
                </a:solidFill>
                <a:latin typeface="Arial" panose="22635452340000000000" pitchFamily="2"/>
              </a:rPr>
              <a:t> </a:t>
            </a:r>
          </a:p>
        </p:txBody>
      </p:sp>
      <p:sp>
        <p:nvSpPr>
          <p:cNvPr id="119" name="Text Placeholder 118"/>
          <p:cNvSpPr>
            <a:spLocks noGrp="1"/>
          </p:cNvSpPr>
          <p:nvPr>
            <p:ph type="body" idx="4294967295"/>
          </p:nvPr>
        </p:nvSpPr>
        <p:spPr>
          <a:xfrm>
            <a:off x="3120420" y="2893741"/>
            <a:ext cx="1665497" cy="505203"/>
          </a:xfrm>
          <a:prstGeom prst="rect">
            <a:avLst/>
          </a:prstGeom>
          <a:noFill/>
          <a:ln w="0" cmpd="sng">
            <a:noFill/>
            <a:prstDash val="solid"/>
          </a:ln>
        </p:spPr>
        <p:txBody>
          <a:bodyPr vert="horz" lIns="0" tIns="0" rIns="0" bIns="0" anchor="t"/>
          <a:lstStyle/>
          <a:p>
            <a:pPr>
              <a:lnSpc>
                <a:spcPts val="1906"/>
              </a:lnSpc>
            </a:pPr>
            <a:r>
              <a:rPr lang="en-US" sz="2700" spc="-125" dirty="0">
                <a:solidFill>
                  <a:srgbClr val="FFFFFF"/>
                </a:solidFill>
                <a:latin typeface="Arial" panose="22635452340000000000" pitchFamily="2"/>
              </a:rPr>
              <a:t>Confusion </a:t>
            </a:r>
          </a:p>
        </p:txBody>
      </p:sp>
      <p:sp>
        <p:nvSpPr>
          <p:cNvPr id="120" name="Text Placeholder 119"/>
          <p:cNvSpPr>
            <a:spLocks noGrp="1"/>
          </p:cNvSpPr>
          <p:nvPr>
            <p:ph type="body" idx="4294967295"/>
          </p:nvPr>
        </p:nvSpPr>
        <p:spPr>
          <a:xfrm>
            <a:off x="2662026" y="3505465"/>
            <a:ext cx="916787" cy="243656"/>
          </a:xfrm>
          <a:prstGeom prst="rect">
            <a:avLst/>
          </a:prstGeom>
          <a:noFill/>
          <a:ln w="0" cmpd="sng">
            <a:noFill/>
            <a:prstDash val="solid"/>
          </a:ln>
        </p:spPr>
        <p:txBody>
          <a:bodyPr vert="horz" lIns="0" tIns="0" rIns="0" bIns="0" anchor="t"/>
          <a:lstStyle/>
          <a:p>
            <a:pPr>
              <a:lnSpc>
                <a:spcPts val="1906"/>
              </a:lnSpc>
            </a:pPr>
            <a:r>
              <a:rPr lang="en-US" sz="300" spc="216" dirty="0">
                <a:solidFill>
                  <a:srgbClr val="FF9A00"/>
                </a:solidFill>
                <a:latin typeface="Arial" panose="22635452340000000000" pitchFamily="2"/>
              </a:rPr>
              <a:t></a:t>
            </a:r>
            <a:r>
              <a:rPr lang="en-US" sz="2700" spc="216" dirty="0">
                <a:solidFill>
                  <a:srgbClr val="FFFFFF"/>
                </a:solidFill>
                <a:latin typeface="Arial" panose="22635452340000000000" pitchFamily="2"/>
              </a:rPr>
              <a:t> Too </a:t>
            </a:r>
          </a:p>
        </p:txBody>
      </p:sp>
      <p:sp>
        <p:nvSpPr>
          <p:cNvPr id="121" name="Text Placeholder 120"/>
          <p:cNvSpPr>
            <a:spLocks noGrp="1"/>
          </p:cNvSpPr>
          <p:nvPr>
            <p:ph type="body" idx="4294967295"/>
          </p:nvPr>
        </p:nvSpPr>
        <p:spPr>
          <a:xfrm>
            <a:off x="3502414" y="3429000"/>
            <a:ext cx="2291969" cy="330076"/>
          </a:xfrm>
          <a:prstGeom prst="rect">
            <a:avLst/>
          </a:prstGeom>
          <a:noFill/>
          <a:ln w="0" cmpd="sng">
            <a:noFill/>
            <a:prstDash val="solid"/>
          </a:ln>
        </p:spPr>
        <p:txBody>
          <a:bodyPr vert="horz" lIns="0" tIns="0" rIns="0" bIns="0" anchor="t"/>
          <a:lstStyle/>
          <a:p>
            <a:pPr>
              <a:lnSpc>
                <a:spcPct val="79679"/>
              </a:lnSpc>
            </a:pPr>
            <a:r>
              <a:rPr lang="en-US" sz="2700" spc="-95" dirty="0" smtClean="0">
                <a:solidFill>
                  <a:srgbClr val="FFFFFF"/>
                </a:solidFill>
                <a:latin typeface="Arial" panose="22635452340000000000" pitchFamily="2"/>
              </a:rPr>
              <a:t>busy to </a:t>
            </a:r>
            <a:r>
              <a:rPr lang="en-US" sz="2700" spc="-95" dirty="0">
                <a:solidFill>
                  <a:srgbClr val="FFFFFF"/>
                </a:solidFill>
                <a:latin typeface="Arial" panose="22635452340000000000" pitchFamily="2"/>
              </a:rPr>
              <a:t>follow </a:t>
            </a:r>
          </a:p>
        </p:txBody>
      </p:sp>
      <p:sp>
        <p:nvSpPr>
          <p:cNvPr id="122" name="Text Placeholder 121"/>
          <p:cNvSpPr>
            <a:spLocks noGrp="1"/>
          </p:cNvSpPr>
          <p:nvPr>
            <p:ph type="body" idx="4294967295"/>
          </p:nvPr>
        </p:nvSpPr>
        <p:spPr>
          <a:xfrm>
            <a:off x="3349617" y="3887794"/>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23" name="Text Placeholder 122"/>
          <p:cNvSpPr>
            <a:spLocks noGrp="1"/>
          </p:cNvSpPr>
          <p:nvPr>
            <p:ph type="body" idx="4294967295"/>
          </p:nvPr>
        </p:nvSpPr>
        <p:spPr>
          <a:xfrm>
            <a:off x="3884409" y="3887793"/>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24" name="Text Placeholder 123"/>
          <p:cNvSpPr>
            <a:spLocks noGrp="1"/>
          </p:cNvSpPr>
          <p:nvPr>
            <p:ph type="body" idx="4294967295"/>
          </p:nvPr>
        </p:nvSpPr>
        <p:spPr>
          <a:xfrm>
            <a:off x="2390014" y="4468772"/>
            <a:ext cx="213917" cy="410369"/>
          </a:xfrm>
          <a:prstGeom prst="rect">
            <a:avLst/>
          </a:prstGeom>
          <a:noFill/>
          <a:ln w="0" cmpd="sng">
            <a:noFill/>
            <a:prstDash val="solid"/>
          </a:ln>
        </p:spPr>
        <p:txBody>
          <a:bodyPr vert="horz" lIns="0" tIns="0" rIns="0" bIns="0" anchor="t"/>
          <a:lstStyle/>
          <a:p>
            <a:pPr algn="just">
              <a:lnSpc>
                <a:spcPts val="3209"/>
              </a:lnSpc>
            </a:pPr>
            <a:r>
              <a:rPr lang="en-US" sz="300" dirty="0">
                <a:solidFill>
                  <a:srgbClr val="FF9A00"/>
                </a:solidFill>
                <a:latin typeface="Arial" panose="22635452340000000000" pitchFamily="2"/>
              </a:rPr>
              <a:t>    </a:t>
            </a:r>
          </a:p>
        </p:txBody>
      </p:sp>
      <p:sp>
        <p:nvSpPr>
          <p:cNvPr id="125" name="Text Placeholder 124"/>
          <p:cNvSpPr>
            <a:spLocks noGrp="1"/>
          </p:cNvSpPr>
          <p:nvPr>
            <p:ph type="body" idx="4294967295"/>
          </p:nvPr>
        </p:nvSpPr>
        <p:spPr>
          <a:xfrm>
            <a:off x="5947181" y="5952361"/>
            <a:ext cx="185904" cy="461665"/>
          </a:xfrm>
          <a:prstGeom prst="rect">
            <a:avLst/>
          </a:prstGeom>
          <a:noFill/>
          <a:ln w="0" cmpd="sng">
            <a:noFill/>
            <a:prstDash val="solid"/>
          </a:ln>
        </p:spPr>
        <p:txBody>
          <a:bodyPr vert="horz" lIns="0" tIns="0" rIns="0" bIns="0" anchor="t"/>
          <a:lstStyle/>
          <a:p>
            <a:pPr>
              <a:lnSpc>
                <a:spcPts val="1805"/>
              </a:lnSpc>
            </a:pPr>
            <a:r>
              <a:rPr lang="en-US" sz="2700" spc="-155" dirty="0">
                <a:solidFill>
                  <a:srgbClr val="FFFFFF"/>
                </a:solidFill>
                <a:latin typeface="Arial" panose="22635452340000000000" pitchFamily="2"/>
              </a:rPr>
              <a:t>it </a:t>
            </a:r>
          </a:p>
        </p:txBody>
      </p:sp>
      <p:sp>
        <p:nvSpPr>
          <p:cNvPr id="17" name="Title 1"/>
          <p:cNvSpPr txBox="1">
            <a:spLocks/>
          </p:cNvSpPr>
          <p:nvPr/>
        </p:nvSpPr>
        <p:spPr>
          <a:xfrm>
            <a:off x="457200" y="304800"/>
            <a:ext cx="7312025" cy="531812"/>
          </a:xfrm>
          <a:prstGeom prst="rect">
            <a:avLst/>
          </a:prstGeom>
        </p:spPr>
        <p:txBody>
          <a:bodyPr/>
          <a:lstStyle/>
          <a:p>
            <a:pPr marL="0" marR="0" lvl="0" indent="0" algn="l" defTabSz="887413" rtl="0" eaLnBrk="1" fontAlgn="base" latinLnBrk="0" hangingPunct="1">
              <a:lnSpc>
                <a:spcPct val="100000"/>
              </a:lnSpc>
              <a:spcBef>
                <a:spcPct val="0"/>
              </a:spcBef>
              <a:spcAft>
                <a:spcPct val="0"/>
              </a:spcAft>
              <a:buClrTx/>
              <a:buSzTx/>
              <a:buFontTx/>
              <a:buNone/>
              <a:tabLst/>
              <a:defRPr/>
            </a:pPr>
            <a:r>
              <a:rPr lang="en-US" sz="3600" b="1" kern="0" noProof="0" dirty="0" smtClean="0">
                <a:solidFill>
                  <a:schemeClr val="bg1"/>
                </a:solidFill>
                <a:latin typeface="+mj-lt"/>
                <a:ea typeface="ＭＳ Ｐゴシック" pitchFamily="-112" charset="-128"/>
                <a:cs typeface="ＭＳ Ｐゴシック" pitchFamily="-112" charset="-128"/>
              </a:rPr>
              <a:t>Report </a:t>
            </a:r>
            <a:r>
              <a:rPr lang="en-US" sz="3600" b="1" kern="0" noProof="0" dirty="0" err="1" smtClean="0">
                <a:solidFill>
                  <a:schemeClr val="bg1"/>
                </a:solidFill>
                <a:latin typeface="+mj-lt"/>
                <a:ea typeface="ＭＳ Ｐゴシック" pitchFamily="-112" charset="-128"/>
                <a:cs typeface="ＭＳ Ｐゴシック" pitchFamily="-112" charset="-128"/>
              </a:rPr>
              <a:t>suspenses</a:t>
            </a:r>
            <a:endParaRPr kumimoji="0" lang="en-US" sz="3600" b="1" i="0" u="none" strike="noStrike" kern="0" cap="none" spc="0" normalizeH="0" baseline="0" noProof="0" dirty="0">
              <a:ln>
                <a:noFill/>
              </a:ln>
              <a:solidFill>
                <a:schemeClr val="bg1"/>
              </a:solidFill>
              <a:effectLst/>
              <a:uLnTx/>
              <a:uFillTx/>
              <a:latin typeface="+mj-lt"/>
              <a:ea typeface="ＭＳ Ｐゴシック" pitchFamily="-112" charset="-128"/>
              <a:cs typeface="ＭＳ Ｐゴシック" pitchFamily="-112" charset="-128"/>
            </a:endParaRPr>
          </a:p>
        </p:txBody>
      </p:sp>
      <p:sp>
        <p:nvSpPr>
          <p:cNvPr id="18" name="Text Placeholder 17"/>
          <p:cNvSpPr>
            <a:spLocks noGrp="1"/>
          </p:cNvSpPr>
          <p:nvPr>
            <p:ph type="body" idx="4294967295"/>
          </p:nvPr>
        </p:nvSpPr>
        <p:spPr>
          <a:xfrm>
            <a:off x="685800" y="1524000"/>
            <a:ext cx="5257800" cy="3001463"/>
          </a:xfrm>
        </p:spPr>
        <p:txBody>
          <a:bodyPr/>
          <a:lstStyle/>
          <a:p>
            <a:pPr marL="4763" indent="457200" algn="l">
              <a:lnSpc>
                <a:spcPct val="100000"/>
              </a:lnSpc>
              <a:spcBef>
                <a:spcPts val="0"/>
              </a:spcBef>
              <a:buNone/>
            </a:pPr>
            <a:endParaRPr lang="en-US" dirty="0" smtClean="0">
              <a:solidFill>
                <a:srgbClr val="000000"/>
              </a:solidFill>
              <a:latin typeface="Arial" panose="22635452340000000000" pitchFamily="2"/>
            </a:endParaRPr>
          </a:p>
          <a:p>
            <a:pPr marL="4763" indent="457200" algn="l">
              <a:lnSpc>
                <a:spcPct val="100000"/>
              </a:lnSpc>
              <a:spcBef>
                <a:spcPts val="0"/>
              </a:spcBef>
              <a:buNone/>
            </a:pPr>
            <a:r>
              <a:rPr lang="en-US" dirty="0" smtClean="0">
                <a:solidFill>
                  <a:srgbClr val="000000"/>
                </a:solidFill>
                <a:latin typeface="Arial" panose="22635452340000000000" pitchFamily="2"/>
              </a:rPr>
              <a:t>Final – when investigation is </a:t>
            </a:r>
          </a:p>
          <a:p>
            <a:pPr marL="4763" indent="457200" algn="l">
              <a:lnSpc>
                <a:spcPct val="100000"/>
              </a:lnSpc>
              <a:spcBef>
                <a:spcPts val="0"/>
              </a:spcBef>
              <a:buNone/>
            </a:pPr>
            <a:r>
              <a:rPr lang="en-US" dirty="0" smtClean="0">
                <a:solidFill>
                  <a:srgbClr val="000000"/>
                </a:solidFill>
                <a:latin typeface="Arial" panose="22635452340000000000" pitchFamily="2"/>
              </a:rPr>
              <a:t>complete - 15 days</a:t>
            </a:r>
          </a:p>
          <a:p>
            <a:pPr marL="1416050" lvl="1" indent="-4763">
              <a:spcBef>
                <a:spcPts val="0"/>
              </a:spcBef>
              <a:buNone/>
            </a:pPr>
            <a:endParaRPr lang="en-US" dirty="0" smtClean="0">
              <a:solidFill>
                <a:srgbClr val="000000"/>
              </a:solidFill>
              <a:latin typeface="Arial" panose="22635452340000000000" pitchFamily="2"/>
            </a:endParaRPr>
          </a:p>
          <a:p>
            <a:pPr marL="1416050" lvl="1" indent="-4763">
              <a:spcBef>
                <a:spcPts val="0"/>
              </a:spcBef>
              <a:buNone/>
            </a:pPr>
            <a:endParaRPr lang="en-US" dirty="0" smtClean="0">
              <a:solidFill>
                <a:srgbClr val="000000"/>
              </a:solidFill>
              <a:latin typeface="Arial" panose="22635452340000000000" pitchFamily="2"/>
            </a:endParaRPr>
          </a:p>
          <a:p>
            <a:pPr marL="1416050" lvl="1" indent="-4763">
              <a:spcBef>
                <a:spcPts val="0"/>
              </a:spcBef>
              <a:buNone/>
            </a:pPr>
            <a:r>
              <a:rPr lang="en-US" dirty="0" smtClean="0">
                <a:solidFill>
                  <a:srgbClr val="000000"/>
                </a:solidFill>
                <a:latin typeface="Arial" panose="22635452340000000000" pitchFamily="2"/>
              </a:rPr>
              <a:t>Recommend keeping DSS informed of status if need additional time</a:t>
            </a:r>
          </a:p>
          <a:p>
            <a:pPr marR="563880" algn="l">
              <a:lnSpc>
                <a:spcPct val="95999"/>
              </a:lnSpc>
              <a:spcBef>
                <a:spcPts val="0"/>
              </a:spcBef>
              <a:buNone/>
            </a:pPr>
            <a:endParaRPr lang="en-US" spc="-10" dirty="0">
              <a:solidFill>
                <a:srgbClr val="000000"/>
              </a:solidFill>
              <a:latin typeface="Arial" panose="22635452340000000000" pitchFamily="2"/>
            </a:endParaRPr>
          </a:p>
        </p:txBody>
      </p:sp>
      <p:pic>
        <p:nvPicPr>
          <p:cNvPr id="19" name="Image.jpg"/>
          <p:cNvPicPr/>
          <p:nvPr/>
        </p:nvPicPr>
        <p:blipFill>
          <a:blip r:embed="rId2" cstate="print"/>
          <a:stretch>
            <a:fillRect/>
          </a:stretch>
        </p:blipFill>
        <p:spPr>
          <a:xfrm>
            <a:off x="6019800" y="1981201"/>
            <a:ext cx="2590800" cy="39624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Image.jpg"/>
          <p:cNvPicPr/>
          <p:nvPr/>
        </p:nvPicPr>
        <p:blipFill>
          <a:blip r:embed="rId2" cstate="print"/>
          <a:stretch>
            <a:fillRect/>
          </a:stretch>
        </p:blipFill>
        <p:spPr>
          <a:xfrm>
            <a:off x="446297" y="1700720"/>
            <a:ext cx="5219322" cy="168224"/>
          </a:xfrm>
          <a:prstGeom prst="rect">
            <a:avLst/>
          </a:prstGeom>
        </p:spPr>
      </p:pic>
      <p:pic>
        <p:nvPicPr>
          <p:cNvPr id="234" name="Image.jpg"/>
          <p:cNvPicPr/>
          <p:nvPr/>
        </p:nvPicPr>
        <p:blipFill>
          <a:blip r:embed="rId3" cstate="print"/>
          <a:stretch>
            <a:fillRect/>
          </a:stretch>
        </p:blipFill>
        <p:spPr>
          <a:xfrm>
            <a:off x="5665619" y="985131"/>
            <a:ext cx="2955366" cy="5196468"/>
          </a:xfrm>
          <a:prstGeom prst="rect">
            <a:avLst/>
          </a:prstGeom>
        </p:spPr>
      </p:pic>
      <p:sp>
        <p:nvSpPr>
          <p:cNvPr id="235" name="Text Placeholder 234"/>
          <p:cNvSpPr>
            <a:spLocks noGrp="1"/>
          </p:cNvSpPr>
          <p:nvPr>
            <p:ph type="body" idx="4294967295"/>
          </p:nvPr>
        </p:nvSpPr>
        <p:spPr>
          <a:xfrm>
            <a:off x="446456" y="2533239"/>
            <a:ext cx="5195129" cy="2242571"/>
          </a:xfrm>
          <a:prstGeom prst="rect">
            <a:avLst/>
          </a:prstGeom>
          <a:noFill/>
          <a:ln w="0" cmpd="sng">
            <a:noFill/>
            <a:prstDash val="solid"/>
          </a:ln>
        </p:spPr>
        <p:txBody>
          <a:bodyPr vert="horz" lIns="0" tIns="275116" rIns="0" bIns="0" anchor="t"/>
          <a:lstStyle/>
          <a:p>
            <a:pPr marL="233363" indent="0" algn="l">
              <a:lnSpc>
                <a:spcPct val="81599"/>
              </a:lnSpc>
              <a:buNone/>
            </a:pPr>
            <a:r>
              <a:rPr lang="en-US" spc="30" dirty="0" smtClean="0">
                <a:solidFill>
                  <a:srgbClr val="000000"/>
                </a:solidFill>
                <a:latin typeface="Arial" panose="22635452340000000000" pitchFamily="2"/>
              </a:rPr>
              <a:t>Write </a:t>
            </a:r>
            <a:r>
              <a:rPr lang="en-US" spc="30" dirty="0">
                <a:solidFill>
                  <a:srgbClr val="000000"/>
                </a:solidFill>
                <a:latin typeface="Arial" panose="22635452340000000000" pitchFamily="2"/>
              </a:rPr>
              <a:t>and submit the final </a:t>
            </a:r>
            <a:r>
              <a:rPr lang="en-US" dirty="0" smtClean="0">
                <a:solidFill>
                  <a:srgbClr val="000000"/>
                </a:solidFill>
                <a:latin typeface="Arial" panose="22635452340000000000" pitchFamily="2"/>
              </a:rPr>
              <a:t>report </a:t>
            </a:r>
            <a:r>
              <a:rPr lang="en-US" dirty="0">
                <a:solidFill>
                  <a:srgbClr val="000000"/>
                </a:solidFill>
                <a:latin typeface="Arial" panose="22635452340000000000" pitchFamily="2"/>
              </a:rPr>
              <a:t>(Paragraph 1-303c, </a:t>
            </a:r>
            <a:r>
              <a:rPr lang="en-US" dirty="0" smtClean="0">
                <a:solidFill>
                  <a:srgbClr val="000000"/>
                </a:solidFill>
                <a:latin typeface="Arial" panose="22635452340000000000" pitchFamily="2"/>
              </a:rPr>
              <a:t>NISPOM</a:t>
            </a:r>
            <a:r>
              <a:rPr lang="en-US" dirty="0">
                <a:solidFill>
                  <a:srgbClr val="000000"/>
                </a:solidFill>
                <a:latin typeface="Arial" panose="22635452340000000000" pitchFamily="2"/>
              </a:rPr>
              <a:t>) </a:t>
            </a:r>
            <a:endParaRPr lang="en-US" dirty="0" smtClean="0">
              <a:solidFill>
                <a:srgbClr val="000000"/>
              </a:solidFill>
              <a:latin typeface="Arial" panose="22635452340000000000" pitchFamily="2"/>
            </a:endParaRPr>
          </a:p>
          <a:p>
            <a:pPr marL="233363" indent="0" algn="l">
              <a:lnSpc>
                <a:spcPct val="81599"/>
              </a:lnSpc>
              <a:buNone/>
            </a:pPr>
            <a:endParaRPr lang="en-US" dirty="0" smtClean="0">
              <a:solidFill>
                <a:srgbClr val="000000"/>
              </a:solidFill>
              <a:latin typeface="Arial" panose="22635452340000000000" pitchFamily="2"/>
            </a:endParaRPr>
          </a:p>
          <a:p>
            <a:pPr marL="233363" indent="0" algn="l">
              <a:lnSpc>
                <a:spcPct val="81599"/>
              </a:lnSpc>
              <a:buNone/>
            </a:pPr>
            <a:r>
              <a:rPr lang="en-US" dirty="0" smtClean="0">
                <a:solidFill>
                  <a:srgbClr val="000000"/>
                </a:solidFill>
                <a:latin typeface="Arial" panose="22635452340000000000" pitchFamily="2"/>
              </a:rPr>
              <a:t>Keep a copy on file  (beware of the classification level of the report)</a:t>
            </a:r>
            <a:endParaRPr lang="en-US" dirty="0">
              <a:solidFill>
                <a:srgbClr val="000000"/>
              </a:solidFill>
              <a:latin typeface="Arial" panose="22635452340000000000" pitchFamily="2"/>
            </a:endParaRPr>
          </a:p>
        </p:txBody>
      </p:sp>
      <p:sp>
        <p:nvSpPr>
          <p:cNvPr id="6" name="Title 1"/>
          <p:cNvSpPr txBox="1">
            <a:spLocks/>
          </p:cNvSpPr>
          <p:nvPr/>
        </p:nvSpPr>
        <p:spPr>
          <a:xfrm>
            <a:off x="457200" y="304800"/>
            <a:ext cx="7312025" cy="531812"/>
          </a:xfrm>
          <a:prstGeom prst="rect">
            <a:avLst/>
          </a:prstGeom>
        </p:spPr>
        <p:txBody>
          <a:bodyPr/>
          <a:lstStyle/>
          <a:p>
            <a:pPr marL="0" marR="0" lvl="0" indent="0" algn="l" defTabSz="887413" rtl="0" eaLnBrk="1" fontAlgn="base" latinLnBrk="0" hangingPunct="1">
              <a:lnSpc>
                <a:spcPct val="100000"/>
              </a:lnSpc>
              <a:spcBef>
                <a:spcPct val="0"/>
              </a:spcBef>
              <a:spcAft>
                <a:spcPct val="0"/>
              </a:spcAft>
              <a:buClrTx/>
              <a:buSzTx/>
              <a:buFontTx/>
              <a:buNone/>
              <a:tabLst/>
              <a:defRPr/>
            </a:pPr>
            <a:r>
              <a:rPr lang="en-US" sz="3600" b="1" kern="0" noProof="0" dirty="0" smtClean="0">
                <a:solidFill>
                  <a:schemeClr val="bg1"/>
                </a:solidFill>
                <a:latin typeface="+mj-lt"/>
                <a:ea typeface="ＭＳ Ｐゴシック" pitchFamily="-112" charset="-128"/>
                <a:cs typeface="ＭＳ Ｐゴシック" pitchFamily="-112" charset="-128"/>
              </a:rPr>
              <a:t>And finally….</a:t>
            </a:r>
            <a:endParaRPr kumimoji="0" lang="en-US" sz="3600" b="1" i="0" u="none" strike="noStrike" kern="0" cap="none" spc="0" normalizeH="0" baseline="0" noProof="0" dirty="0">
              <a:ln>
                <a:noFill/>
              </a:ln>
              <a:solidFill>
                <a:schemeClr val="bg1"/>
              </a:solidFill>
              <a:effectLst/>
              <a:uLnTx/>
              <a:uFillTx/>
              <a:latin typeface="+mj-lt"/>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461963" y="685800"/>
            <a:ext cx="7996237" cy="2133600"/>
          </a:xfrm>
        </p:spPr>
        <p:txBody>
          <a:bodyPr/>
          <a:lstStyle/>
          <a:p>
            <a:r>
              <a:rPr lang="en-US" dirty="0" smtClean="0">
                <a:ea typeface="ＭＳ Ｐゴシック" pitchFamily="34" charset="-128"/>
              </a:rPr>
              <a:t>Administrative Inquiries Continued …. </a:t>
            </a:r>
            <a:br>
              <a:rPr lang="en-US" dirty="0" smtClean="0">
                <a:ea typeface="ＭＳ Ｐゴシック" pitchFamily="34" charset="-128"/>
              </a:rPr>
            </a:br>
            <a:r>
              <a:rPr lang="en-US" dirty="0" smtClean="0">
                <a:ea typeface="ＭＳ Ｐゴシック" pitchFamily="34" charset="-128"/>
              </a:rPr>
              <a:t>How to Deal with a Data Spill </a:t>
            </a:r>
          </a:p>
        </p:txBody>
      </p:sp>
      <p:sp>
        <p:nvSpPr>
          <p:cNvPr id="15362" name="Text Placeholder 3"/>
          <p:cNvSpPr>
            <a:spLocks noGrp="1"/>
          </p:cNvSpPr>
          <p:nvPr>
            <p:ph type="body" sz="quarter" idx="10"/>
          </p:nvPr>
        </p:nvSpPr>
        <p:spPr>
          <a:xfrm>
            <a:off x="4724401" y="5334000"/>
            <a:ext cx="4121150" cy="1107996"/>
          </a:xfrm>
        </p:spPr>
        <p:txBody>
          <a:bodyPr/>
          <a:lstStyle/>
          <a:p>
            <a:pPr>
              <a:spcBef>
                <a:spcPct val="0"/>
              </a:spcBef>
            </a:pPr>
            <a:r>
              <a:rPr lang="en-US" dirty="0" smtClean="0">
                <a:ea typeface="ＭＳ Ｐゴシック" pitchFamily="34" charset="-128"/>
              </a:rPr>
              <a:t>Charles Duchesne, DSS</a:t>
            </a:r>
          </a:p>
          <a:p>
            <a:pPr>
              <a:spcBef>
                <a:spcPct val="0"/>
              </a:spcBef>
            </a:pPr>
            <a:r>
              <a:rPr lang="en-US" dirty="0" smtClean="0">
                <a:ea typeface="ＭＳ Ｐゴシック" pitchFamily="34" charset="-128"/>
              </a:rPr>
              <a:t>Corrie Velez, Lockheed Martin</a:t>
            </a:r>
          </a:p>
          <a:p>
            <a:pPr>
              <a:spcBef>
                <a:spcPct val="0"/>
              </a:spcBef>
            </a:pPr>
            <a:endParaRPr lang="en-US" dirty="0" smtClean="0">
              <a:ea typeface="ＭＳ Ｐゴシック" pitchFamily="34" charset="-128"/>
            </a:endParaRPr>
          </a:p>
          <a:p>
            <a:pPr>
              <a:spcBef>
                <a:spcPct val="0"/>
              </a:spcBef>
            </a:pPr>
            <a:endParaRPr lang="en-US" dirty="0" smtClean="0">
              <a:ea typeface="ＭＳ Ｐゴシック" pitchFamily="34" charset="-128"/>
            </a:endParaRPr>
          </a:p>
        </p:txBody>
      </p:sp>
      <p:pic>
        <p:nvPicPr>
          <p:cNvPr id="104450" name="Picture 2" descr="C:\Program Files (x86)\Microsoft Office\MEDIA\CAGCAT10\j0287005.wmf"/>
          <p:cNvPicPr>
            <a:picLocks noChangeAspect="1" noChangeArrowheads="1"/>
          </p:cNvPicPr>
          <p:nvPr/>
        </p:nvPicPr>
        <p:blipFill>
          <a:blip r:embed="rId2" cstate="print"/>
          <a:srcRect/>
          <a:stretch>
            <a:fillRect/>
          </a:stretch>
        </p:blipFill>
        <p:spPr bwMode="auto">
          <a:xfrm>
            <a:off x="990600" y="3657600"/>
            <a:ext cx="1358020" cy="2331267"/>
          </a:xfrm>
          <a:prstGeom prst="rect">
            <a:avLst/>
          </a:prstGeom>
          <a:noFill/>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ea typeface="ＭＳ Ｐゴシック" pitchFamily="34" charset="-128"/>
              </a:rPr>
              <a:t>Classified Data Spill</a:t>
            </a:r>
            <a:endParaRPr lang="en-US" dirty="0" smtClean="0">
              <a:solidFill>
                <a:schemeClr val="tx1"/>
              </a:solidFill>
              <a:ea typeface="ＭＳ Ｐゴシック" pitchFamily="34" charset="-128"/>
            </a:endParaRPr>
          </a:p>
        </p:txBody>
      </p:sp>
      <p:sp>
        <p:nvSpPr>
          <p:cNvPr id="18434" name="Content Placeholder 2"/>
          <p:cNvSpPr>
            <a:spLocks noGrp="1"/>
          </p:cNvSpPr>
          <p:nvPr>
            <p:ph idx="1"/>
          </p:nvPr>
        </p:nvSpPr>
        <p:spPr>
          <a:xfrm>
            <a:off x="461963" y="1354138"/>
            <a:ext cx="8224837" cy="3409950"/>
          </a:xfrm>
        </p:spPr>
        <p:txBody>
          <a:bodyPr/>
          <a:lstStyle/>
          <a:p>
            <a:r>
              <a:rPr lang="en-US" sz="2800" dirty="0" smtClean="0">
                <a:ea typeface="ＭＳ Ｐゴシック" pitchFamily="34" charset="-128"/>
              </a:rPr>
              <a:t>AKA- Contamination or Classified Message Incident</a:t>
            </a:r>
          </a:p>
          <a:p>
            <a:pPr lvl="1"/>
            <a:r>
              <a:rPr lang="en-US" sz="2800" dirty="0" smtClean="0">
                <a:ea typeface="ＭＳ Ｐゴシック" pitchFamily="34" charset="-128"/>
              </a:rPr>
              <a:t>Occurs when Classified Data is introduced to an Unclassified System or to a system accredited as a lower level classification than the data</a:t>
            </a:r>
          </a:p>
          <a:p>
            <a:pPr lvl="1">
              <a:buFontTx/>
              <a:buNone/>
            </a:pPr>
            <a:endParaRPr lang="en-US" dirty="0" smtClean="0">
              <a:ea typeface="ＭＳ Ｐゴシック" pitchFamily="34" charset="-128"/>
            </a:endParaRPr>
          </a:p>
          <a:p>
            <a:pPr lvl="1"/>
            <a:endParaRPr lang="en-US" dirty="0" smtClean="0">
              <a:ea typeface="ＭＳ Ｐゴシック" pitchFamily="34" charset="-128"/>
            </a:endParaRPr>
          </a:p>
        </p:txBody>
      </p:sp>
      <p:sp>
        <p:nvSpPr>
          <p:cNvPr id="9" name="Rectangle 8"/>
          <p:cNvSpPr/>
          <p:nvPr/>
        </p:nvSpPr>
        <p:spPr>
          <a:xfrm>
            <a:off x="5352577" y="6519446"/>
            <a:ext cx="3791423" cy="338554"/>
          </a:xfrm>
          <a:prstGeom prst="rect">
            <a:avLst/>
          </a:prstGeom>
          <a:noFill/>
        </p:spPr>
        <p:txBody>
          <a:bodyPr wrap="none">
            <a:spAutoFit/>
          </a:bodyPr>
          <a:lstStyle/>
          <a:p>
            <a:pPr algn="ctr" eaLnBrk="0" hangingPunct="0">
              <a:defRPr/>
            </a:pPr>
            <a:r>
              <a:rPr lang="en-US" sz="1600" b="1" dirty="0">
                <a:ln w="10541" cmpd="sng">
                  <a:solidFill>
                    <a:srgbClr val="7D7D7D">
                      <a:tint val="100000"/>
                      <a:shade val="100000"/>
                      <a:satMod val="110000"/>
                    </a:srgbClr>
                  </a:solidFill>
                  <a:prstDash val="solid"/>
                </a:ln>
                <a:solidFill>
                  <a:schemeClr val="bg2"/>
                </a:solidFill>
                <a:latin typeface="+mj-lt"/>
              </a:rPr>
              <a:t>Ref: ISFO Process Man Rev 3  5.2.3.1</a:t>
            </a:r>
          </a:p>
        </p:txBody>
      </p:sp>
      <p:pic>
        <p:nvPicPr>
          <p:cNvPr id="18436" name="Picture 11" descr="Compact Disk.jpg"/>
          <p:cNvPicPr>
            <a:picLocks noChangeAspect="1"/>
          </p:cNvPicPr>
          <p:nvPr/>
        </p:nvPicPr>
        <p:blipFill>
          <a:blip r:embed="rId2" cstate="print"/>
          <a:srcRect/>
          <a:stretch>
            <a:fillRect/>
          </a:stretch>
        </p:blipFill>
        <p:spPr bwMode="auto">
          <a:xfrm>
            <a:off x="1600200" y="4038600"/>
            <a:ext cx="1943100" cy="1970088"/>
          </a:xfrm>
          <a:prstGeom prst="rect">
            <a:avLst/>
          </a:prstGeom>
          <a:noFill/>
          <a:ln w="9525">
            <a:noFill/>
            <a:miter lim="800000"/>
            <a:headEnd/>
            <a:tailEnd/>
          </a:ln>
        </p:spPr>
      </p:pic>
      <p:sp>
        <p:nvSpPr>
          <p:cNvPr id="18437" name="TextBox 12"/>
          <p:cNvSpPr txBox="1">
            <a:spLocks noChangeArrowheads="1"/>
          </p:cNvSpPr>
          <p:nvPr/>
        </p:nvSpPr>
        <p:spPr bwMode="auto">
          <a:xfrm>
            <a:off x="2057400" y="4267200"/>
            <a:ext cx="1143000" cy="338138"/>
          </a:xfrm>
          <a:prstGeom prst="rect">
            <a:avLst/>
          </a:prstGeom>
          <a:noFill/>
          <a:ln w="9525">
            <a:noFill/>
            <a:miter lim="800000"/>
            <a:headEnd/>
            <a:tailEnd/>
          </a:ln>
        </p:spPr>
        <p:txBody>
          <a:bodyPr>
            <a:spAutoFit/>
          </a:bodyPr>
          <a:lstStyle/>
          <a:p>
            <a:pPr eaLnBrk="0" hangingPunct="0"/>
            <a:r>
              <a:rPr lang="en-US" sz="1600" b="1" dirty="0">
                <a:solidFill>
                  <a:srgbClr val="C00000"/>
                </a:solidFill>
              </a:rPr>
              <a:t>SECRET</a:t>
            </a:r>
          </a:p>
        </p:txBody>
      </p:sp>
      <p:pic>
        <p:nvPicPr>
          <p:cNvPr id="18438" name="Picture 14" descr="New Computer.jpg"/>
          <p:cNvPicPr>
            <a:picLocks noChangeAspect="1"/>
          </p:cNvPicPr>
          <p:nvPr/>
        </p:nvPicPr>
        <p:blipFill>
          <a:blip r:embed="rId3" cstate="print"/>
          <a:srcRect/>
          <a:stretch>
            <a:fillRect/>
          </a:stretch>
        </p:blipFill>
        <p:spPr bwMode="auto">
          <a:xfrm>
            <a:off x="3886200" y="3505200"/>
            <a:ext cx="3721100" cy="2790825"/>
          </a:xfrm>
          <a:prstGeom prst="rect">
            <a:avLst/>
          </a:prstGeom>
          <a:noFill/>
          <a:ln w="9525">
            <a:noFill/>
            <a:miter lim="800000"/>
            <a:headEnd/>
            <a:tailEnd/>
          </a:ln>
        </p:spPr>
      </p:pic>
      <p:sp>
        <p:nvSpPr>
          <p:cNvPr id="16" name="Rectangle 15"/>
          <p:cNvSpPr/>
          <p:nvPr/>
        </p:nvSpPr>
        <p:spPr bwMode="auto">
          <a:xfrm rot="21441652">
            <a:off x="4743450" y="4152900"/>
            <a:ext cx="1681163" cy="1027113"/>
          </a:xfrm>
          <a:prstGeom prst="rect">
            <a:avLst/>
          </a:pr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p:spPr>
        <p:txBody>
          <a:bodyPr/>
          <a:lstStyle/>
          <a:p>
            <a:pPr eaLnBrk="0" hangingPunct="0">
              <a:defRPr/>
            </a:pPr>
            <a:endParaRPr lang="en-US" sz="2000" b="1" dirty="0">
              <a:solidFill>
                <a:srgbClr val="FAFD00"/>
              </a:solidFill>
              <a:effectLst>
                <a:outerShdw blurRad="38100" dist="38100" dir="2700000" algn="tl">
                  <a:srgbClr val="000000">
                    <a:alpha val="43137"/>
                  </a:srgbClr>
                </a:outerShdw>
              </a:effectLst>
              <a:latin typeface="Arial" pitchFamily="-112" charset="0"/>
            </a:endParaRPr>
          </a:p>
        </p:txBody>
      </p:sp>
      <p:sp>
        <p:nvSpPr>
          <p:cNvPr id="18" name="TextBox 17"/>
          <p:cNvSpPr txBox="1"/>
          <p:nvPr/>
        </p:nvSpPr>
        <p:spPr>
          <a:xfrm>
            <a:off x="4876800" y="4343400"/>
            <a:ext cx="1524000" cy="400050"/>
          </a:xfrm>
          <a:prstGeom prst="rect">
            <a:avLst/>
          </a:prstGeom>
          <a:noFill/>
        </p:spPr>
        <p:txBody>
          <a:bodyPr>
            <a:spAutoFit/>
          </a:bodyPr>
          <a:lstStyle/>
          <a:p>
            <a:pPr eaLnBrk="0" hangingPunct="0">
              <a:defRPr/>
            </a:pPr>
            <a:r>
              <a:rPr lang="en-US" sz="2000" b="1" dirty="0">
                <a:solidFill>
                  <a:schemeClr val="accent6"/>
                </a:solidFill>
                <a:latin typeface="Times New Roman" charset="0"/>
              </a:rPr>
              <a:t>Unclassified</a:t>
            </a:r>
          </a:p>
        </p:txBody>
      </p:sp>
      <p:cxnSp>
        <p:nvCxnSpPr>
          <p:cNvPr id="20" name="Straight Arrow Connector 19"/>
          <p:cNvCxnSpPr/>
          <p:nvPr/>
        </p:nvCxnSpPr>
        <p:spPr bwMode="auto">
          <a:xfrm>
            <a:off x="3657600" y="4800600"/>
            <a:ext cx="914400" cy="0"/>
          </a:xfrm>
          <a:prstGeom prst="straightConnector1">
            <a:avLst/>
          </a:prstGeom>
          <a:gradFill rotWithShape="0">
            <a:gsLst>
              <a:gs pos="0">
                <a:schemeClr val="accent1">
                  <a:gamma/>
                  <a:shade val="46275"/>
                  <a:invGamma/>
                </a:schemeClr>
              </a:gs>
              <a:gs pos="100000">
                <a:schemeClr val="accent1"/>
              </a:gs>
            </a:gsLst>
            <a:lin ang="5400000" scaled="1"/>
          </a:gradFill>
          <a:ln w="82550" cap="flat" cmpd="sng" algn="ctr">
            <a:solidFill>
              <a:schemeClr val="tx1"/>
            </a:solidFill>
            <a:prstDash val="solid"/>
            <a:round/>
            <a:headEnd type="none" w="med" len="med"/>
            <a:tailEnd type="arrow"/>
          </a:ln>
          <a:effectLst/>
        </p:spPr>
      </p:cxn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458788"/>
            <a:ext cx="7996237" cy="531812"/>
          </a:xfrm>
        </p:spPr>
        <p:txBody>
          <a:bodyPr/>
          <a:lstStyle/>
          <a:p>
            <a:r>
              <a:rPr lang="en-US" dirty="0" smtClean="0"/>
              <a:t>Required reports</a:t>
            </a:r>
            <a:endParaRPr lang="en-US" dirty="0"/>
          </a:p>
        </p:txBody>
      </p:sp>
      <p:sp>
        <p:nvSpPr>
          <p:cNvPr id="3" name="Content Placeholder 2"/>
          <p:cNvSpPr>
            <a:spLocks noGrp="1"/>
          </p:cNvSpPr>
          <p:nvPr>
            <p:ph idx="1"/>
          </p:nvPr>
        </p:nvSpPr>
        <p:spPr>
          <a:xfrm>
            <a:off x="461963" y="1354592"/>
            <a:ext cx="8224837" cy="4653582"/>
          </a:xfrm>
        </p:spPr>
        <p:txBody>
          <a:bodyPr/>
          <a:lstStyle/>
          <a:p>
            <a:r>
              <a:rPr lang="en-US" dirty="0" smtClean="0"/>
              <a:t>NISPOM 1-302, 1-303</a:t>
            </a:r>
          </a:p>
          <a:p>
            <a:r>
              <a:rPr lang="en-US" dirty="0" smtClean="0"/>
              <a:t>Reports to FBI, etc. (espionage, etc.)</a:t>
            </a:r>
          </a:p>
          <a:p>
            <a:r>
              <a:rPr lang="en-US" dirty="0" smtClean="0"/>
              <a:t>Reports to CSA (DSS)</a:t>
            </a:r>
          </a:p>
          <a:p>
            <a:pPr lvl="1"/>
            <a:r>
              <a:rPr lang="en-US" dirty="0" smtClean="0"/>
              <a:t>Change in status affecting the FCL</a:t>
            </a:r>
          </a:p>
          <a:p>
            <a:pPr lvl="1"/>
            <a:r>
              <a:rPr lang="en-US" dirty="0" smtClean="0"/>
              <a:t>Adverse information</a:t>
            </a:r>
          </a:p>
          <a:p>
            <a:pPr lvl="1"/>
            <a:r>
              <a:rPr lang="en-US" dirty="0" smtClean="0"/>
              <a:t>Suspicious contacts</a:t>
            </a:r>
          </a:p>
          <a:p>
            <a:pPr lvl="1"/>
            <a:r>
              <a:rPr lang="en-US" dirty="0" smtClean="0"/>
              <a:t>Change in cleared  employee status</a:t>
            </a:r>
          </a:p>
          <a:p>
            <a:pPr lvl="1"/>
            <a:r>
              <a:rPr lang="en-US" dirty="0" smtClean="0"/>
              <a:t>Inability to safeguard</a:t>
            </a:r>
          </a:p>
          <a:p>
            <a:pPr lvl="1"/>
            <a:r>
              <a:rPr lang="en-US" dirty="0" smtClean="0"/>
              <a:t>Etc.</a:t>
            </a:r>
          </a:p>
          <a:p>
            <a:pPr lvl="1"/>
            <a:r>
              <a:rPr lang="en-US" dirty="0" smtClean="0"/>
              <a:t>     …. and …</a:t>
            </a:r>
          </a:p>
          <a:p>
            <a:r>
              <a:rPr lang="en-US" dirty="0" smtClean="0"/>
              <a:t>Reports of loss, compromise, or suspected compromise…. </a:t>
            </a:r>
            <a:endParaRPr lang="en-US" dirty="0"/>
          </a:p>
        </p:txBody>
      </p:sp>
      <p:sp>
        <p:nvSpPr>
          <p:cNvPr id="4" name="Left Arrow 3"/>
          <p:cNvSpPr/>
          <p:nvPr/>
        </p:nvSpPr>
        <p:spPr bwMode="auto">
          <a:xfrm>
            <a:off x="7391400" y="5257800"/>
            <a:ext cx="914400" cy="381000"/>
          </a:xfrm>
          <a:prstGeom prst="leftArrow">
            <a:avLst/>
          </a:prstGeom>
          <a:solidFill>
            <a:srgbClr val="FF0000"/>
          </a:soli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5" name="TextBox 4"/>
          <p:cNvSpPr txBox="1"/>
          <p:nvPr/>
        </p:nvSpPr>
        <p:spPr>
          <a:xfrm>
            <a:off x="5486400" y="5791200"/>
            <a:ext cx="2743200" cy="584775"/>
          </a:xfrm>
          <a:prstGeom prst="rect">
            <a:avLst/>
          </a:prstGeom>
          <a:noFill/>
          <a:ln w="12700">
            <a:solidFill>
              <a:schemeClr val="tx1"/>
            </a:solidFill>
          </a:ln>
        </p:spPr>
        <p:txBody>
          <a:bodyPr wrap="square" rtlCol="0">
            <a:spAutoFit/>
          </a:bodyPr>
          <a:lstStyle/>
          <a:p>
            <a:pPr algn="ctr"/>
            <a:r>
              <a:rPr lang="en-US" sz="1600" b="1" dirty="0" smtClean="0">
                <a:solidFill>
                  <a:schemeClr val="bg2"/>
                </a:solidFill>
                <a:latin typeface="+mn-lt"/>
              </a:rPr>
              <a:t>May require an Administrative Inquiry (AI)</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ea typeface="ＭＳ Ｐゴシック" pitchFamily="34" charset="-128"/>
              </a:rPr>
              <a:t>Classified Data Spill</a:t>
            </a:r>
            <a:endParaRPr lang="en-US" dirty="0" smtClean="0">
              <a:solidFill>
                <a:schemeClr val="tx1"/>
              </a:solidFill>
              <a:ea typeface="ＭＳ Ｐゴシック" pitchFamily="34" charset="-128"/>
            </a:endParaRPr>
          </a:p>
        </p:txBody>
      </p:sp>
      <p:sp>
        <p:nvSpPr>
          <p:cNvPr id="18434" name="Content Placeholder 2"/>
          <p:cNvSpPr>
            <a:spLocks noGrp="1"/>
          </p:cNvSpPr>
          <p:nvPr>
            <p:ph idx="1"/>
          </p:nvPr>
        </p:nvSpPr>
        <p:spPr>
          <a:xfrm>
            <a:off x="461963" y="1354138"/>
            <a:ext cx="8224837" cy="3409950"/>
          </a:xfrm>
        </p:spPr>
        <p:txBody>
          <a:bodyPr/>
          <a:lstStyle/>
          <a:p>
            <a:r>
              <a:rPr lang="en-US" sz="2800" dirty="0" smtClean="0">
                <a:ea typeface="ＭＳ Ｐゴシック" pitchFamily="34" charset="-128"/>
              </a:rPr>
              <a:t>AKA- Contamination or Classified Message Incident</a:t>
            </a:r>
          </a:p>
          <a:p>
            <a:pPr lvl="1"/>
            <a:r>
              <a:rPr lang="en-US" sz="2800" dirty="0" smtClean="0">
                <a:ea typeface="ＭＳ Ｐゴシック" pitchFamily="34" charset="-128"/>
              </a:rPr>
              <a:t>Occurs when Classified Data is introduced to an Unclassified System or to a system accredited as a lower level classification than the data</a:t>
            </a:r>
          </a:p>
          <a:p>
            <a:pPr lvl="1">
              <a:buFontTx/>
              <a:buNone/>
            </a:pPr>
            <a:endParaRPr lang="en-US" dirty="0" smtClean="0">
              <a:ea typeface="ＭＳ Ｐゴシック" pitchFamily="34" charset="-128"/>
            </a:endParaRPr>
          </a:p>
          <a:p>
            <a:pPr lvl="1"/>
            <a:endParaRPr lang="en-US" dirty="0" smtClean="0">
              <a:ea typeface="ＭＳ Ｐゴシック" pitchFamily="34" charset="-128"/>
            </a:endParaRPr>
          </a:p>
        </p:txBody>
      </p:sp>
      <p:sp>
        <p:nvSpPr>
          <p:cNvPr id="9" name="Rectangle 8"/>
          <p:cNvSpPr/>
          <p:nvPr/>
        </p:nvSpPr>
        <p:spPr>
          <a:xfrm>
            <a:off x="5352577" y="6519446"/>
            <a:ext cx="3791423" cy="338554"/>
          </a:xfrm>
          <a:prstGeom prst="rect">
            <a:avLst/>
          </a:prstGeom>
          <a:noFill/>
        </p:spPr>
        <p:txBody>
          <a:bodyPr wrap="none">
            <a:spAutoFit/>
          </a:bodyPr>
          <a:lstStyle/>
          <a:p>
            <a:pPr algn="ctr" eaLnBrk="0" hangingPunct="0">
              <a:defRPr/>
            </a:pPr>
            <a:r>
              <a:rPr lang="en-US" sz="1600" b="1" dirty="0">
                <a:ln w="10541" cmpd="sng">
                  <a:solidFill>
                    <a:srgbClr val="7D7D7D">
                      <a:tint val="100000"/>
                      <a:shade val="100000"/>
                      <a:satMod val="110000"/>
                    </a:srgbClr>
                  </a:solidFill>
                  <a:prstDash val="solid"/>
                </a:ln>
                <a:solidFill>
                  <a:schemeClr val="bg2"/>
                </a:solidFill>
                <a:latin typeface="+mj-lt"/>
              </a:rPr>
              <a:t>Ref: ISFO Process Man Rev 3  5.2.3.1</a:t>
            </a:r>
          </a:p>
        </p:txBody>
      </p:sp>
      <p:pic>
        <p:nvPicPr>
          <p:cNvPr id="18436" name="Picture 11" descr="Compact Disk.jpg"/>
          <p:cNvPicPr>
            <a:picLocks noChangeAspect="1"/>
          </p:cNvPicPr>
          <p:nvPr/>
        </p:nvPicPr>
        <p:blipFill>
          <a:blip r:embed="rId2" cstate="print"/>
          <a:srcRect/>
          <a:stretch>
            <a:fillRect/>
          </a:stretch>
        </p:blipFill>
        <p:spPr bwMode="auto">
          <a:xfrm>
            <a:off x="1600200" y="4038600"/>
            <a:ext cx="1943100" cy="1970088"/>
          </a:xfrm>
          <a:prstGeom prst="rect">
            <a:avLst/>
          </a:prstGeom>
          <a:noFill/>
          <a:ln w="9525">
            <a:noFill/>
            <a:miter lim="800000"/>
            <a:headEnd/>
            <a:tailEnd/>
          </a:ln>
        </p:spPr>
      </p:pic>
      <p:sp>
        <p:nvSpPr>
          <p:cNvPr id="18437" name="TextBox 12"/>
          <p:cNvSpPr txBox="1">
            <a:spLocks noChangeArrowheads="1"/>
          </p:cNvSpPr>
          <p:nvPr/>
        </p:nvSpPr>
        <p:spPr bwMode="auto">
          <a:xfrm>
            <a:off x="2057400" y="4267200"/>
            <a:ext cx="1143000" cy="338138"/>
          </a:xfrm>
          <a:prstGeom prst="rect">
            <a:avLst/>
          </a:prstGeom>
          <a:noFill/>
          <a:ln w="9525">
            <a:noFill/>
            <a:miter lim="800000"/>
            <a:headEnd/>
            <a:tailEnd/>
          </a:ln>
        </p:spPr>
        <p:txBody>
          <a:bodyPr>
            <a:spAutoFit/>
          </a:bodyPr>
          <a:lstStyle/>
          <a:p>
            <a:pPr eaLnBrk="0" hangingPunct="0"/>
            <a:r>
              <a:rPr lang="en-US" sz="1600" b="1" dirty="0">
                <a:solidFill>
                  <a:srgbClr val="C00000"/>
                </a:solidFill>
              </a:rPr>
              <a:t>SECRET</a:t>
            </a:r>
          </a:p>
        </p:txBody>
      </p:sp>
      <p:pic>
        <p:nvPicPr>
          <p:cNvPr id="18438" name="Picture 14" descr="New Computer.jpg"/>
          <p:cNvPicPr>
            <a:picLocks noChangeAspect="1"/>
          </p:cNvPicPr>
          <p:nvPr/>
        </p:nvPicPr>
        <p:blipFill>
          <a:blip r:embed="rId3" cstate="print"/>
          <a:srcRect/>
          <a:stretch>
            <a:fillRect/>
          </a:stretch>
        </p:blipFill>
        <p:spPr bwMode="auto">
          <a:xfrm>
            <a:off x="3886200" y="3505200"/>
            <a:ext cx="3721100" cy="2790825"/>
          </a:xfrm>
          <a:prstGeom prst="rect">
            <a:avLst/>
          </a:prstGeom>
          <a:noFill/>
          <a:ln w="9525">
            <a:noFill/>
            <a:miter lim="800000"/>
            <a:headEnd/>
            <a:tailEnd/>
          </a:ln>
        </p:spPr>
      </p:pic>
      <p:sp>
        <p:nvSpPr>
          <p:cNvPr id="16" name="Rectangle 15"/>
          <p:cNvSpPr/>
          <p:nvPr/>
        </p:nvSpPr>
        <p:spPr bwMode="auto">
          <a:xfrm rot="21441652">
            <a:off x="4743450" y="4152900"/>
            <a:ext cx="1681163" cy="1027113"/>
          </a:xfrm>
          <a:prstGeom prst="rect">
            <a:avLst/>
          </a:pr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p:spPr>
        <p:txBody>
          <a:bodyPr/>
          <a:lstStyle/>
          <a:p>
            <a:pPr eaLnBrk="0" hangingPunct="0">
              <a:defRPr/>
            </a:pPr>
            <a:endParaRPr lang="en-US" sz="2000" b="1" dirty="0">
              <a:solidFill>
                <a:srgbClr val="FAFD00"/>
              </a:solidFill>
              <a:effectLst>
                <a:outerShdw blurRad="38100" dist="38100" dir="2700000" algn="tl">
                  <a:srgbClr val="000000">
                    <a:alpha val="43137"/>
                  </a:srgbClr>
                </a:outerShdw>
              </a:effectLst>
              <a:latin typeface="Arial" pitchFamily="-112" charset="0"/>
            </a:endParaRPr>
          </a:p>
        </p:txBody>
      </p:sp>
      <p:sp>
        <p:nvSpPr>
          <p:cNvPr id="18" name="TextBox 17"/>
          <p:cNvSpPr txBox="1"/>
          <p:nvPr/>
        </p:nvSpPr>
        <p:spPr>
          <a:xfrm>
            <a:off x="4876800" y="4343400"/>
            <a:ext cx="1524000" cy="400050"/>
          </a:xfrm>
          <a:prstGeom prst="rect">
            <a:avLst/>
          </a:prstGeom>
          <a:noFill/>
        </p:spPr>
        <p:txBody>
          <a:bodyPr>
            <a:spAutoFit/>
          </a:bodyPr>
          <a:lstStyle/>
          <a:p>
            <a:pPr eaLnBrk="0" hangingPunct="0">
              <a:defRPr/>
            </a:pPr>
            <a:r>
              <a:rPr lang="en-US" sz="2000" b="1" dirty="0">
                <a:solidFill>
                  <a:schemeClr val="accent6"/>
                </a:solidFill>
                <a:latin typeface="Times New Roman" charset="0"/>
              </a:rPr>
              <a:t>Unclassified</a:t>
            </a:r>
          </a:p>
        </p:txBody>
      </p:sp>
      <p:cxnSp>
        <p:nvCxnSpPr>
          <p:cNvPr id="20" name="Straight Arrow Connector 19"/>
          <p:cNvCxnSpPr/>
          <p:nvPr/>
        </p:nvCxnSpPr>
        <p:spPr bwMode="auto">
          <a:xfrm>
            <a:off x="3657600" y="4800600"/>
            <a:ext cx="914400" cy="0"/>
          </a:xfrm>
          <a:prstGeom prst="straightConnector1">
            <a:avLst/>
          </a:prstGeom>
          <a:gradFill rotWithShape="0">
            <a:gsLst>
              <a:gs pos="0">
                <a:schemeClr val="accent1">
                  <a:gamma/>
                  <a:shade val="46275"/>
                  <a:invGamma/>
                </a:schemeClr>
              </a:gs>
              <a:gs pos="100000">
                <a:schemeClr val="accent1"/>
              </a:gs>
            </a:gsLst>
            <a:lin ang="5400000" scaled="1"/>
          </a:gradFill>
          <a:ln w="82550" cap="flat" cmpd="sng" algn="ctr">
            <a:solidFill>
              <a:schemeClr val="tx1"/>
            </a:solidFill>
            <a:prstDash val="solid"/>
            <a:round/>
            <a:headEnd type="none" w="med" len="med"/>
            <a:tailEnd type="arrow"/>
          </a:ln>
          <a:effectLst/>
        </p:spPr>
      </p:cxn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57200" y="457200"/>
            <a:ext cx="8001000" cy="533400"/>
          </a:xfrm>
        </p:spPr>
        <p:txBody>
          <a:bodyPr/>
          <a:lstStyle/>
          <a:p>
            <a:r>
              <a:rPr lang="en-US" dirty="0" smtClean="0">
                <a:ea typeface="ＭＳ Ｐゴシック" pitchFamily="34" charset="-128"/>
              </a:rPr>
              <a:t>Classified Spill Definition</a:t>
            </a:r>
          </a:p>
        </p:txBody>
      </p:sp>
      <p:sp>
        <p:nvSpPr>
          <p:cNvPr id="19458" name="Rectangle 3"/>
          <p:cNvSpPr>
            <a:spLocks noGrp="1" noChangeArrowheads="1"/>
          </p:cNvSpPr>
          <p:nvPr>
            <p:ph type="body" sz="half" idx="1"/>
          </p:nvPr>
        </p:nvSpPr>
        <p:spPr>
          <a:xfrm>
            <a:off x="304800" y="1295400"/>
            <a:ext cx="5486400" cy="4825937"/>
          </a:xfrm>
        </p:spPr>
        <p:txBody>
          <a:bodyPr/>
          <a:lstStyle/>
          <a:p>
            <a:pPr>
              <a:buNone/>
            </a:pPr>
            <a:r>
              <a:rPr lang="en-US" sz="2800" dirty="0" smtClean="0"/>
              <a:t>  Classified Spills (also known as contaminations or classified message incidents) occur when classified data is introduced to an unclassified computer system or to a system accredited at a lower classification than the data. Any classified spill will involve an Administrative Inquiry for the facility concerned.</a:t>
            </a:r>
          </a:p>
        </p:txBody>
      </p:sp>
      <p:grpSp>
        <p:nvGrpSpPr>
          <p:cNvPr id="2" name="Group 48"/>
          <p:cNvGrpSpPr>
            <a:grpSpLocks/>
          </p:cNvGrpSpPr>
          <p:nvPr/>
        </p:nvGrpSpPr>
        <p:grpSpPr bwMode="auto">
          <a:xfrm>
            <a:off x="6804025" y="3406775"/>
            <a:ext cx="1787525" cy="3074988"/>
            <a:chOff x="4286" y="2146"/>
            <a:chExt cx="1126" cy="1937"/>
          </a:xfrm>
        </p:grpSpPr>
        <p:grpSp>
          <p:nvGrpSpPr>
            <p:cNvPr id="3" name="Group 49"/>
            <p:cNvGrpSpPr>
              <a:grpSpLocks/>
            </p:cNvGrpSpPr>
            <p:nvPr/>
          </p:nvGrpSpPr>
          <p:grpSpPr bwMode="auto">
            <a:xfrm>
              <a:off x="4407" y="2146"/>
              <a:ext cx="861" cy="1937"/>
              <a:chOff x="4407" y="2146"/>
              <a:chExt cx="861" cy="1937"/>
            </a:xfrm>
          </p:grpSpPr>
          <p:sp>
            <p:nvSpPr>
              <p:cNvPr id="19496" name="Rectangle 50"/>
              <p:cNvSpPr>
                <a:spLocks noChangeArrowheads="1"/>
              </p:cNvSpPr>
              <p:nvPr/>
            </p:nvSpPr>
            <p:spPr bwMode="auto">
              <a:xfrm>
                <a:off x="4407" y="2146"/>
                <a:ext cx="861" cy="1937"/>
              </a:xfrm>
              <a:prstGeom prst="rect">
                <a:avLst/>
              </a:prstGeom>
              <a:solidFill>
                <a:srgbClr val="C0C0C0"/>
              </a:solidFill>
              <a:ln w="12700">
                <a:solidFill>
                  <a:srgbClr val="000000"/>
                </a:solidFill>
                <a:miter lim="800000"/>
                <a:headEnd/>
                <a:tailEnd/>
              </a:ln>
            </p:spPr>
            <p:txBody>
              <a:bodyPr wrap="none" anchor="ctr"/>
              <a:lstStyle/>
              <a:p>
                <a:pPr eaLnBrk="0" hangingPunct="0"/>
                <a:endParaRPr lang="en-US" dirty="0"/>
              </a:p>
            </p:txBody>
          </p:sp>
          <p:sp>
            <p:nvSpPr>
              <p:cNvPr id="19497" name="Rectangle 51"/>
              <p:cNvSpPr>
                <a:spLocks noChangeArrowheads="1"/>
              </p:cNvSpPr>
              <p:nvPr/>
            </p:nvSpPr>
            <p:spPr bwMode="auto">
              <a:xfrm>
                <a:off x="4466" y="2233"/>
                <a:ext cx="741" cy="545"/>
              </a:xfrm>
              <a:prstGeom prst="rect">
                <a:avLst/>
              </a:prstGeom>
              <a:solidFill>
                <a:srgbClr val="9F9F9F"/>
              </a:solidFill>
              <a:ln w="12700">
                <a:solidFill>
                  <a:srgbClr val="000000"/>
                </a:solidFill>
                <a:miter lim="800000"/>
                <a:headEnd/>
                <a:tailEnd/>
              </a:ln>
            </p:spPr>
            <p:txBody>
              <a:bodyPr wrap="none" anchor="ctr"/>
              <a:lstStyle/>
              <a:p>
                <a:pPr eaLnBrk="0" hangingPunct="0"/>
                <a:endParaRPr lang="en-US" dirty="0"/>
              </a:p>
            </p:txBody>
          </p:sp>
          <p:sp>
            <p:nvSpPr>
              <p:cNvPr id="19498" name="Rectangle 52"/>
              <p:cNvSpPr>
                <a:spLocks noChangeArrowheads="1"/>
              </p:cNvSpPr>
              <p:nvPr/>
            </p:nvSpPr>
            <p:spPr bwMode="auto">
              <a:xfrm>
                <a:off x="4410" y="3420"/>
                <a:ext cx="855" cy="273"/>
              </a:xfrm>
              <a:prstGeom prst="rect">
                <a:avLst/>
              </a:prstGeom>
              <a:solidFill>
                <a:srgbClr val="9F9F9F"/>
              </a:solidFill>
              <a:ln w="9525">
                <a:noFill/>
                <a:miter lim="800000"/>
                <a:headEnd/>
                <a:tailEnd/>
              </a:ln>
            </p:spPr>
            <p:txBody>
              <a:bodyPr wrap="none" anchor="ctr"/>
              <a:lstStyle/>
              <a:p>
                <a:pPr eaLnBrk="0" hangingPunct="0"/>
                <a:endParaRPr lang="en-US" dirty="0"/>
              </a:p>
            </p:txBody>
          </p:sp>
          <p:sp>
            <p:nvSpPr>
              <p:cNvPr id="19499" name="Rectangle 53"/>
              <p:cNvSpPr>
                <a:spLocks noChangeArrowheads="1"/>
              </p:cNvSpPr>
              <p:nvPr/>
            </p:nvSpPr>
            <p:spPr bwMode="auto">
              <a:xfrm>
                <a:off x="4466" y="3463"/>
                <a:ext cx="741" cy="545"/>
              </a:xfrm>
              <a:prstGeom prst="rect">
                <a:avLst/>
              </a:prstGeom>
              <a:solidFill>
                <a:srgbClr val="9F9F9F"/>
              </a:solidFill>
              <a:ln w="12700">
                <a:solidFill>
                  <a:srgbClr val="000000"/>
                </a:solidFill>
                <a:miter lim="800000"/>
                <a:headEnd/>
                <a:tailEnd/>
              </a:ln>
            </p:spPr>
            <p:txBody>
              <a:bodyPr wrap="none" anchor="ctr"/>
              <a:lstStyle/>
              <a:p>
                <a:pPr eaLnBrk="0" hangingPunct="0"/>
                <a:endParaRPr lang="en-US" dirty="0"/>
              </a:p>
            </p:txBody>
          </p:sp>
          <p:sp>
            <p:nvSpPr>
              <p:cNvPr id="19500" name="Rectangle 54"/>
              <p:cNvSpPr>
                <a:spLocks noChangeArrowheads="1"/>
              </p:cNvSpPr>
              <p:nvPr/>
            </p:nvSpPr>
            <p:spPr bwMode="auto">
              <a:xfrm>
                <a:off x="4460" y="3421"/>
                <a:ext cx="753" cy="270"/>
              </a:xfrm>
              <a:prstGeom prst="rect">
                <a:avLst/>
              </a:prstGeom>
              <a:solidFill>
                <a:srgbClr val="808080"/>
              </a:solidFill>
              <a:ln w="9525">
                <a:noFill/>
                <a:miter lim="800000"/>
                <a:headEnd/>
                <a:tailEnd/>
              </a:ln>
            </p:spPr>
            <p:txBody>
              <a:bodyPr wrap="none" anchor="ctr"/>
              <a:lstStyle/>
              <a:p>
                <a:pPr eaLnBrk="0" hangingPunct="0"/>
                <a:endParaRPr lang="en-US" dirty="0"/>
              </a:p>
            </p:txBody>
          </p:sp>
          <p:grpSp>
            <p:nvGrpSpPr>
              <p:cNvPr id="4" name="Group 55"/>
              <p:cNvGrpSpPr>
                <a:grpSpLocks/>
              </p:cNvGrpSpPr>
              <p:nvPr/>
            </p:nvGrpSpPr>
            <p:grpSpPr bwMode="auto">
              <a:xfrm>
                <a:off x="4697" y="3549"/>
                <a:ext cx="322" cy="95"/>
                <a:chOff x="4697" y="3549"/>
                <a:chExt cx="322" cy="95"/>
              </a:xfrm>
            </p:grpSpPr>
            <p:sp>
              <p:nvSpPr>
                <p:cNvPr id="19511" name="Freeform 56"/>
                <p:cNvSpPr>
                  <a:spLocks/>
                </p:cNvSpPr>
                <p:nvPr/>
              </p:nvSpPr>
              <p:spPr bwMode="auto">
                <a:xfrm>
                  <a:off x="4697" y="3557"/>
                  <a:ext cx="322" cy="87"/>
                </a:xfrm>
                <a:custGeom>
                  <a:avLst/>
                  <a:gdLst>
                    <a:gd name="T0" fmla="*/ 21 w 322"/>
                    <a:gd name="T1" fmla="*/ 33 h 87"/>
                    <a:gd name="T2" fmla="*/ 50 w 322"/>
                    <a:gd name="T3" fmla="*/ 70 h 87"/>
                    <a:gd name="T4" fmla="*/ 308 w 322"/>
                    <a:gd name="T5" fmla="*/ 70 h 87"/>
                    <a:gd name="T6" fmla="*/ 274 w 322"/>
                    <a:gd name="T7" fmla="*/ 27 h 87"/>
                    <a:gd name="T8" fmla="*/ 274 w 322"/>
                    <a:gd name="T9" fmla="*/ 0 h 87"/>
                    <a:gd name="T10" fmla="*/ 321 w 322"/>
                    <a:gd name="T11" fmla="*/ 59 h 87"/>
                    <a:gd name="T12" fmla="*/ 321 w 322"/>
                    <a:gd name="T13" fmla="*/ 86 h 87"/>
                    <a:gd name="T14" fmla="*/ 43 w 322"/>
                    <a:gd name="T15" fmla="*/ 86 h 87"/>
                    <a:gd name="T16" fmla="*/ 0 w 322"/>
                    <a:gd name="T17" fmla="*/ 33 h 87"/>
                    <a:gd name="T18" fmla="*/ 21 w 322"/>
                    <a:gd name="T19" fmla="*/ 33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2"/>
                    <a:gd name="T31" fmla="*/ 0 h 87"/>
                    <a:gd name="T32" fmla="*/ 322 w 322"/>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2" h="87">
                      <a:moveTo>
                        <a:pt x="21" y="33"/>
                      </a:moveTo>
                      <a:lnTo>
                        <a:pt x="50" y="70"/>
                      </a:lnTo>
                      <a:lnTo>
                        <a:pt x="308" y="70"/>
                      </a:lnTo>
                      <a:lnTo>
                        <a:pt x="274" y="27"/>
                      </a:lnTo>
                      <a:lnTo>
                        <a:pt x="274" y="0"/>
                      </a:lnTo>
                      <a:lnTo>
                        <a:pt x="321" y="59"/>
                      </a:lnTo>
                      <a:lnTo>
                        <a:pt x="321" y="86"/>
                      </a:lnTo>
                      <a:lnTo>
                        <a:pt x="43" y="86"/>
                      </a:lnTo>
                      <a:lnTo>
                        <a:pt x="0" y="33"/>
                      </a:lnTo>
                      <a:lnTo>
                        <a:pt x="21" y="33"/>
                      </a:lnTo>
                    </a:path>
                  </a:pathLst>
                </a:custGeom>
                <a:solidFill>
                  <a:srgbClr val="3F3F3F"/>
                </a:solidFill>
                <a:ln w="9525" cap="rnd">
                  <a:noFill/>
                  <a:round/>
                  <a:headEnd/>
                  <a:tailEnd/>
                </a:ln>
              </p:spPr>
              <p:txBody>
                <a:bodyPr/>
                <a:lstStyle/>
                <a:p>
                  <a:endParaRPr lang="en-US" dirty="0"/>
                </a:p>
              </p:txBody>
            </p:sp>
            <p:sp>
              <p:nvSpPr>
                <p:cNvPr id="19512" name="Freeform 57"/>
                <p:cNvSpPr>
                  <a:spLocks/>
                </p:cNvSpPr>
                <p:nvPr/>
              </p:nvSpPr>
              <p:spPr bwMode="auto">
                <a:xfrm>
                  <a:off x="4697" y="3549"/>
                  <a:ext cx="144" cy="38"/>
                </a:xfrm>
                <a:custGeom>
                  <a:avLst/>
                  <a:gdLst>
                    <a:gd name="T0" fmla="*/ 15 w 144"/>
                    <a:gd name="T1" fmla="*/ 12 h 38"/>
                    <a:gd name="T2" fmla="*/ 19 w 144"/>
                    <a:gd name="T3" fmla="*/ 0 h 38"/>
                    <a:gd name="T4" fmla="*/ 7 w 144"/>
                    <a:gd name="T5" fmla="*/ 0 h 38"/>
                    <a:gd name="T6" fmla="*/ 0 w 144"/>
                    <a:gd name="T7" fmla="*/ 12 h 38"/>
                    <a:gd name="T8" fmla="*/ 0 w 144"/>
                    <a:gd name="T9" fmla="*/ 37 h 38"/>
                    <a:gd name="T10" fmla="*/ 143 w 144"/>
                    <a:gd name="T11" fmla="*/ 37 h 38"/>
                    <a:gd name="T12" fmla="*/ 143 w 144"/>
                    <a:gd name="T13" fmla="*/ 12 h 38"/>
                    <a:gd name="T14" fmla="*/ 15 w 144"/>
                    <a:gd name="T15" fmla="*/ 12 h 38"/>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8"/>
                    <a:gd name="T26" fmla="*/ 144 w 144"/>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8">
                      <a:moveTo>
                        <a:pt x="15" y="12"/>
                      </a:moveTo>
                      <a:lnTo>
                        <a:pt x="19" y="0"/>
                      </a:lnTo>
                      <a:lnTo>
                        <a:pt x="7" y="0"/>
                      </a:lnTo>
                      <a:lnTo>
                        <a:pt x="0" y="12"/>
                      </a:lnTo>
                      <a:lnTo>
                        <a:pt x="0" y="37"/>
                      </a:lnTo>
                      <a:lnTo>
                        <a:pt x="143" y="37"/>
                      </a:lnTo>
                      <a:lnTo>
                        <a:pt x="143" y="12"/>
                      </a:lnTo>
                      <a:lnTo>
                        <a:pt x="15" y="12"/>
                      </a:lnTo>
                    </a:path>
                  </a:pathLst>
                </a:custGeom>
                <a:solidFill>
                  <a:srgbClr val="9F9F9F"/>
                </a:solidFill>
                <a:ln w="9525" cap="rnd">
                  <a:noFill/>
                  <a:round/>
                  <a:headEnd/>
                  <a:tailEnd/>
                </a:ln>
              </p:spPr>
              <p:txBody>
                <a:bodyPr/>
                <a:lstStyle/>
                <a:p>
                  <a:endParaRPr lang="en-US" dirty="0"/>
                </a:p>
              </p:txBody>
            </p:sp>
            <p:sp>
              <p:nvSpPr>
                <p:cNvPr id="19513" name="Freeform 58"/>
                <p:cNvSpPr>
                  <a:spLocks/>
                </p:cNvSpPr>
                <p:nvPr/>
              </p:nvSpPr>
              <p:spPr bwMode="auto">
                <a:xfrm>
                  <a:off x="4834" y="3549"/>
                  <a:ext cx="143" cy="38"/>
                </a:xfrm>
                <a:custGeom>
                  <a:avLst/>
                  <a:gdLst>
                    <a:gd name="T0" fmla="*/ 127 w 143"/>
                    <a:gd name="T1" fmla="*/ 12 h 38"/>
                    <a:gd name="T2" fmla="*/ 123 w 143"/>
                    <a:gd name="T3" fmla="*/ 0 h 38"/>
                    <a:gd name="T4" fmla="*/ 135 w 143"/>
                    <a:gd name="T5" fmla="*/ 0 h 38"/>
                    <a:gd name="T6" fmla="*/ 142 w 143"/>
                    <a:gd name="T7" fmla="*/ 12 h 38"/>
                    <a:gd name="T8" fmla="*/ 142 w 143"/>
                    <a:gd name="T9" fmla="*/ 37 h 38"/>
                    <a:gd name="T10" fmla="*/ 0 w 143"/>
                    <a:gd name="T11" fmla="*/ 37 h 38"/>
                    <a:gd name="T12" fmla="*/ 0 w 143"/>
                    <a:gd name="T13" fmla="*/ 12 h 38"/>
                    <a:gd name="T14" fmla="*/ 127 w 143"/>
                    <a:gd name="T15" fmla="*/ 12 h 38"/>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38"/>
                    <a:gd name="T26" fmla="*/ 143 w 143"/>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38">
                      <a:moveTo>
                        <a:pt x="127" y="12"/>
                      </a:moveTo>
                      <a:lnTo>
                        <a:pt x="123" y="0"/>
                      </a:lnTo>
                      <a:lnTo>
                        <a:pt x="135" y="0"/>
                      </a:lnTo>
                      <a:lnTo>
                        <a:pt x="142" y="12"/>
                      </a:lnTo>
                      <a:lnTo>
                        <a:pt x="142" y="37"/>
                      </a:lnTo>
                      <a:lnTo>
                        <a:pt x="0" y="37"/>
                      </a:lnTo>
                      <a:lnTo>
                        <a:pt x="0" y="12"/>
                      </a:lnTo>
                      <a:lnTo>
                        <a:pt x="127" y="12"/>
                      </a:lnTo>
                    </a:path>
                  </a:pathLst>
                </a:custGeom>
                <a:solidFill>
                  <a:srgbClr val="9F9F9F"/>
                </a:solidFill>
                <a:ln w="9525" cap="rnd">
                  <a:noFill/>
                  <a:round/>
                  <a:headEnd/>
                  <a:tailEnd/>
                </a:ln>
              </p:spPr>
              <p:txBody>
                <a:bodyPr/>
                <a:lstStyle/>
                <a:p>
                  <a:endParaRPr lang="en-US" dirty="0"/>
                </a:p>
              </p:txBody>
            </p:sp>
            <p:sp>
              <p:nvSpPr>
                <p:cNvPr id="19514" name="Freeform 59"/>
                <p:cNvSpPr>
                  <a:spLocks/>
                </p:cNvSpPr>
                <p:nvPr/>
              </p:nvSpPr>
              <p:spPr bwMode="auto">
                <a:xfrm>
                  <a:off x="4697" y="3549"/>
                  <a:ext cx="17" cy="17"/>
                </a:xfrm>
                <a:custGeom>
                  <a:avLst/>
                  <a:gdLst>
                    <a:gd name="T0" fmla="*/ 13 w 17"/>
                    <a:gd name="T1" fmla="*/ 16 h 17"/>
                    <a:gd name="T2" fmla="*/ 16 w 17"/>
                    <a:gd name="T3" fmla="*/ 0 h 17"/>
                    <a:gd name="T4" fmla="*/ 5 w 17"/>
                    <a:gd name="T5" fmla="*/ 0 h 17"/>
                    <a:gd name="T6" fmla="*/ 0 w 17"/>
                    <a:gd name="T7" fmla="*/ 16 h 17"/>
                    <a:gd name="T8" fmla="*/ 13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16" y="0"/>
                      </a:lnTo>
                      <a:lnTo>
                        <a:pt x="5" y="0"/>
                      </a:lnTo>
                      <a:lnTo>
                        <a:pt x="0" y="16"/>
                      </a:lnTo>
                      <a:lnTo>
                        <a:pt x="13" y="16"/>
                      </a:lnTo>
                    </a:path>
                  </a:pathLst>
                </a:custGeom>
                <a:solidFill>
                  <a:srgbClr val="5F5F5F"/>
                </a:solidFill>
                <a:ln w="9525" cap="rnd">
                  <a:noFill/>
                  <a:round/>
                  <a:headEnd/>
                  <a:tailEnd/>
                </a:ln>
              </p:spPr>
              <p:txBody>
                <a:bodyPr/>
                <a:lstStyle/>
                <a:p>
                  <a:endParaRPr lang="en-US" dirty="0"/>
                </a:p>
              </p:txBody>
            </p:sp>
            <p:sp>
              <p:nvSpPr>
                <p:cNvPr id="19515" name="Freeform 60"/>
                <p:cNvSpPr>
                  <a:spLocks/>
                </p:cNvSpPr>
                <p:nvPr/>
              </p:nvSpPr>
              <p:spPr bwMode="auto">
                <a:xfrm>
                  <a:off x="4964" y="3549"/>
                  <a:ext cx="17" cy="17"/>
                </a:xfrm>
                <a:custGeom>
                  <a:avLst/>
                  <a:gdLst>
                    <a:gd name="T0" fmla="*/ 2 w 17"/>
                    <a:gd name="T1" fmla="*/ 16 h 17"/>
                    <a:gd name="T2" fmla="*/ 0 w 17"/>
                    <a:gd name="T3" fmla="*/ 0 h 17"/>
                    <a:gd name="T4" fmla="*/ 10 w 17"/>
                    <a:gd name="T5" fmla="*/ 0 h 17"/>
                    <a:gd name="T6" fmla="*/ 16 w 17"/>
                    <a:gd name="T7" fmla="*/ 16 h 17"/>
                    <a:gd name="T8" fmla="*/ 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0"/>
                      </a:lnTo>
                      <a:lnTo>
                        <a:pt x="10" y="0"/>
                      </a:lnTo>
                      <a:lnTo>
                        <a:pt x="16" y="16"/>
                      </a:lnTo>
                      <a:lnTo>
                        <a:pt x="2" y="16"/>
                      </a:lnTo>
                    </a:path>
                  </a:pathLst>
                </a:custGeom>
                <a:solidFill>
                  <a:srgbClr val="5F5F5F"/>
                </a:solidFill>
                <a:ln w="9525" cap="rnd">
                  <a:noFill/>
                  <a:round/>
                  <a:headEnd/>
                  <a:tailEnd/>
                </a:ln>
              </p:spPr>
              <p:txBody>
                <a:bodyPr/>
                <a:lstStyle/>
                <a:p>
                  <a:endParaRPr lang="en-US" dirty="0"/>
                </a:p>
              </p:txBody>
            </p:sp>
          </p:grpSp>
          <p:grpSp>
            <p:nvGrpSpPr>
              <p:cNvPr id="5" name="Group 61"/>
              <p:cNvGrpSpPr>
                <a:grpSpLocks/>
              </p:cNvGrpSpPr>
              <p:nvPr/>
            </p:nvGrpSpPr>
            <p:grpSpPr bwMode="auto">
              <a:xfrm>
                <a:off x="4707" y="3821"/>
                <a:ext cx="261" cy="170"/>
                <a:chOff x="4707" y="3821"/>
                <a:chExt cx="261" cy="170"/>
              </a:xfrm>
            </p:grpSpPr>
            <p:sp>
              <p:nvSpPr>
                <p:cNvPr id="19503" name="Rectangle 62"/>
                <p:cNvSpPr>
                  <a:spLocks noChangeArrowheads="1"/>
                </p:cNvSpPr>
                <p:nvPr/>
              </p:nvSpPr>
              <p:spPr bwMode="auto">
                <a:xfrm>
                  <a:off x="4707" y="3821"/>
                  <a:ext cx="261" cy="76"/>
                </a:xfrm>
                <a:prstGeom prst="rect">
                  <a:avLst/>
                </a:prstGeom>
                <a:solidFill>
                  <a:srgbClr val="808080"/>
                </a:solidFill>
                <a:ln w="12700">
                  <a:solidFill>
                    <a:srgbClr val="000000"/>
                  </a:solidFill>
                  <a:miter lim="800000"/>
                  <a:headEnd/>
                  <a:tailEnd/>
                </a:ln>
              </p:spPr>
              <p:txBody>
                <a:bodyPr wrap="none" anchor="ctr"/>
                <a:lstStyle/>
                <a:p>
                  <a:pPr eaLnBrk="0" hangingPunct="0"/>
                  <a:endParaRPr lang="en-US" dirty="0"/>
                </a:p>
              </p:txBody>
            </p:sp>
            <p:sp>
              <p:nvSpPr>
                <p:cNvPr id="19504" name="Rectangle 63"/>
                <p:cNvSpPr>
                  <a:spLocks noChangeArrowheads="1"/>
                </p:cNvSpPr>
                <p:nvPr/>
              </p:nvSpPr>
              <p:spPr bwMode="auto">
                <a:xfrm>
                  <a:off x="4723" y="3832"/>
                  <a:ext cx="228" cy="55"/>
                </a:xfrm>
                <a:prstGeom prst="rect">
                  <a:avLst/>
                </a:prstGeom>
                <a:solidFill>
                  <a:srgbClr val="FFFFFF"/>
                </a:solidFill>
                <a:ln w="12700">
                  <a:solidFill>
                    <a:srgbClr val="000000"/>
                  </a:solidFill>
                  <a:miter lim="800000"/>
                  <a:headEnd/>
                  <a:tailEnd/>
                </a:ln>
              </p:spPr>
              <p:txBody>
                <a:bodyPr wrap="none" anchor="ctr"/>
                <a:lstStyle/>
                <a:p>
                  <a:pPr eaLnBrk="0" hangingPunct="0"/>
                  <a:endParaRPr lang="en-US" dirty="0"/>
                </a:p>
              </p:txBody>
            </p:sp>
            <p:grpSp>
              <p:nvGrpSpPr>
                <p:cNvPr id="6" name="Group 64"/>
                <p:cNvGrpSpPr>
                  <a:grpSpLocks/>
                </p:cNvGrpSpPr>
                <p:nvPr/>
              </p:nvGrpSpPr>
              <p:grpSpPr bwMode="auto">
                <a:xfrm>
                  <a:off x="4806" y="3927"/>
                  <a:ext cx="62" cy="64"/>
                  <a:chOff x="4806" y="3927"/>
                  <a:chExt cx="62" cy="64"/>
                </a:xfrm>
              </p:grpSpPr>
              <p:sp>
                <p:nvSpPr>
                  <p:cNvPr id="19506" name="Oval 65"/>
                  <p:cNvSpPr>
                    <a:spLocks noChangeArrowheads="1"/>
                  </p:cNvSpPr>
                  <p:nvPr/>
                </p:nvSpPr>
                <p:spPr bwMode="auto">
                  <a:xfrm>
                    <a:off x="4811" y="3931"/>
                    <a:ext cx="57" cy="60"/>
                  </a:xfrm>
                  <a:prstGeom prst="ellipse">
                    <a:avLst/>
                  </a:prstGeom>
                  <a:solidFill>
                    <a:srgbClr val="3F3F3F"/>
                  </a:solidFill>
                  <a:ln w="12700">
                    <a:solidFill>
                      <a:srgbClr val="3F3F3F"/>
                    </a:solidFill>
                    <a:round/>
                    <a:headEnd/>
                    <a:tailEnd/>
                  </a:ln>
                </p:spPr>
                <p:txBody>
                  <a:bodyPr wrap="none" anchor="ctr"/>
                  <a:lstStyle/>
                  <a:p>
                    <a:pPr eaLnBrk="0" hangingPunct="0"/>
                    <a:endParaRPr lang="en-US" dirty="0"/>
                  </a:p>
                </p:txBody>
              </p:sp>
              <p:grpSp>
                <p:nvGrpSpPr>
                  <p:cNvPr id="7" name="Group 66"/>
                  <p:cNvGrpSpPr>
                    <a:grpSpLocks/>
                  </p:cNvGrpSpPr>
                  <p:nvPr/>
                </p:nvGrpSpPr>
                <p:grpSpPr bwMode="auto">
                  <a:xfrm>
                    <a:off x="4806" y="3927"/>
                    <a:ext cx="57" cy="60"/>
                    <a:chOff x="4806" y="3927"/>
                    <a:chExt cx="57" cy="60"/>
                  </a:xfrm>
                </p:grpSpPr>
                <p:sp>
                  <p:nvSpPr>
                    <p:cNvPr id="19508" name="Oval 67"/>
                    <p:cNvSpPr>
                      <a:spLocks noChangeArrowheads="1"/>
                    </p:cNvSpPr>
                    <p:nvPr/>
                  </p:nvSpPr>
                  <p:spPr bwMode="auto">
                    <a:xfrm>
                      <a:off x="4806" y="3927"/>
                      <a:ext cx="57" cy="60"/>
                    </a:xfrm>
                    <a:prstGeom prst="ellipse">
                      <a:avLst/>
                    </a:prstGeom>
                    <a:solidFill>
                      <a:srgbClr val="C0C0C0"/>
                    </a:solidFill>
                    <a:ln w="12700">
                      <a:solidFill>
                        <a:srgbClr val="808080"/>
                      </a:solidFill>
                      <a:round/>
                      <a:headEnd/>
                      <a:tailEnd/>
                    </a:ln>
                  </p:spPr>
                  <p:txBody>
                    <a:bodyPr wrap="none" anchor="ctr"/>
                    <a:lstStyle/>
                    <a:p>
                      <a:pPr eaLnBrk="0" hangingPunct="0"/>
                      <a:endParaRPr lang="en-US" dirty="0"/>
                    </a:p>
                  </p:txBody>
                </p:sp>
                <p:sp>
                  <p:nvSpPr>
                    <p:cNvPr id="19509" name="Oval 68"/>
                    <p:cNvSpPr>
                      <a:spLocks noChangeArrowheads="1"/>
                    </p:cNvSpPr>
                    <p:nvPr/>
                  </p:nvSpPr>
                  <p:spPr bwMode="auto">
                    <a:xfrm>
                      <a:off x="4831" y="3941"/>
                      <a:ext cx="6" cy="7"/>
                    </a:xfrm>
                    <a:prstGeom prst="ellipse">
                      <a:avLst/>
                    </a:prstGeom>
                    <a:solidFill>
                      <a:srgbClr val="3F3F3F"/>
                    </a:solidFill>
                    <a:ln w="12700">
                      <a:solidFill>
                        <a:srgbClr val="3F3F3F"/>
                      </a:solidFill>
                      <a:round/>
                      <a:headEnd/>
                      <a:tailEnd/>
                    </a:ln>
                  </p:spPr>
                  <p:txBody>
                    <a:bodyPr wrap="none" anchor="ctr"/>
                    <a:lstStyle/>
                    <a:p>
                      <a:pPr eaLnBrk="0" hangingPunct="0"/>
                      <a:endParaRPr lang="en-US" dirty="0"/>
                    </a:p>
                  </p:txBody>
                </p:sp>
                <p:sp>
                  <p:nvSpPr>
                    <p:cNvPr id="19510" name="Freeform 69"/>
                    <p:cNvSpPr>
                      <a:spLocks/>
                    </p:cNvSpPr>
                    <p:nvPr/>
                  </p:nvSpPr>
                  <p:spPr bwMode="auto">
                    <a:xfrm>
                      <a:off x="4826" y="3957"/>
                      <a:ext cx="17" cy="18"/>
                    </a:xfrm>
                    <a:custGeom>
                      <a:avLst/>
                      <a:gdLst>
                        <a:gd name="T0" fmla="*/ 5 w 17"/>
                        <a:gd name="T1" fmla="*/ 0 h 18"/>
                        <a:gd name="T2" fmla="*/ 0 w 17"/>
                        <a:gd name="T3" fmla="*/ 17 h 18"/>
                        <a:gd name="T4" fmla="*/ 16 w 17"/>
                        <a:gd name="T5" fmla="*/ 17 h 18"/>
                        <a:gd name="T6" fmla="*/ 11 w 17"/>
                        <a:gd name="T7" fmla="*/ 0 h 18"/>
                        <a:gd name="T8" fmla="*/ 5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5" y="0"/>
                          </a:moveTo>
                          <a:lnTo>
                            <a:pt x="0" y="17"/>
                          </a:lnTo>
                          <a:lnTo>
                            <a:pt x="16" y="17"/>
                          </a:lnTo>
                          <a:lnTo>
                            <a:pt x="11" y="0"/>
                          </a:lnTo>
                          <a:lnTo>
                            <a:pt x="5" y="0"/>
                          </a:lnTo>
                        </a:path>
                      </a:pathLst>
                    </a:custGeom>
                    <a:solidFill>
                      <a:srgbClr val="3F3F3F"/>
                    </a:solidFill>
                    <a:ln w="9525" cap="rnd">
                      <a:noFill/>
                      <a:round/>
                      <a:headEnd/>
                      <a:tailEnd/>
                    </a:ln>
                  </p:spPr>
                  <p:txBody>
                    <a:bodyPr/>
                    <a:lstStyle/>
                    <a:p>
                      <a:endParaRPr lang="en-US" dirty="0"/>
                    </a:p>
                  </p:txBody>
                </p:sp>
              </p:grpSp>
            </p:grpSp>
          </p:grpSp>
        </p:grpSp>
        <p:grpSp>
          <p:nvGrpSpPr>
            <p:cNvPr id="8" name="Group 70"/>
            <p:cNvGrpSpPr>
              <a:grpSpLocks/>
            </p:cNvGrpSpPr>
            <p:nvPr/>
          </p:nvGrpSpPr>
          <p:grpSpPr bwMode="auto">
            <a:xfrm>
              <a:off x="4286" y="2224"/>
              <a:ext cx="1126" cy="1284"/>
              <a:chOff x="4286" y="2224"/>
              <a:chExt cx="1126" cy="1284"/>
            </a:xfrm>
          </p:grpSpPr>
          <p:grpSp>
            <p:nvGrpSpPr>
              <p:cNvPr id="9" name="Group 71"/>
              <p:cNvGrpSpPr>
                <a:grpSpLocks/>
              </p:cNvGrpSpPr>
              <p:nvPr/>
            </p:nvGrpSpPr>
            <p:grpSpPr bwMode="auto">
              <a:xfrm>
                <a:off x="4888" y="2260"/>
                <a:ext cx="461" cy="432"/>
                <a:chOff x="4888" y="2260"/>
                <a:chExt cx="461" cy="432"/>
              </a:xfrm>
            </p:grpSpPr>
            <p:sp>
              <p:nvSpPr>
                <p:cNvPr id="19492" name="Freeform 72"/>
                <p:cNvSpPr>
                  <a:spLocks/>
                </p:cNvSpPr>
                <p:nvPr/>
              </p:nvSpPr>
              <p:spPr bwMode="auto">
                <a:xfrm>
                  <a:off x="4920" y="2260"/>
                  <a:ext cx="429" cy="432"/>
                </a:xfrm>
                <a:custGeom>
                  <a:avLst/>
                  <a:gdLst>
                    <a:gd name="T0" fmla="*/ 95 w 429"/>
                    <a:gd name="T1" fmla="*/ 0 h 432"/>
                    <a:gd name="T2" fmla="*/ 428 w 429"/>
                    <a:gd name="T3" fmla="*/ 21 h 432"/>
                    <a:gd name="T4" fmla="*/ 310 w 429"/>
                    <a:gd name="T5" fmla="*/ 431 h 432"/>
                    <a:gd name="T6" fmla="*/ 0 w 429"/>
                    <a:gd name="T7" fmla="*/ 431 h 432"/>
                    <a:gd name="T8" fmla="*/ 95 w 429"/>
                    <a:gd name="T9" fmla="*/ 0 h 432"/>
                    <a:gd name="T10" fmla="*/ 0 60000 65536"/>
                    <a:gd name="T11" fmla="*/ 0 60000 65536"/>
                    <a:gd name="T12" fmla="*/ 0 60000 65536"/>
                    <a:gd name="T13" fmla="*/ 0 60000 65536"/>
                    <a:gd name="T14" fmla="*/ 0 60000 65536"/>
                    <a:gd name="T15" fmla="*/ 0 w 429"/>
                    <a:gd name="T16" fmla="*/ 0 h 432"/>
                    <a:gd name="T17" fmla="*/ 429 w 429"/>
                    <a:gd name="T18" fmla="*/ 432 h 432"/>
                  </a:gdLst>
                  <a:ahLst/>
                  <a:cxnLst>
                    <a:cxn ang="T10">
                      <a:pos x="T0" y="T1"/>
                    </a:cxn>
                    <a:cxn ang="T11">
                      <a:pos x="T2" y="T3"/>
                    </a:cxn>
                    <a:cxn ang="T12">
                      <a:pos x="T4" y="T5"/>
                    </a:cxn>
                    <a:cxn ang="T13">
                      <a:pos x="T6" y="T7"/>
                    </a:cxn>
                    <a:cxn ang="T14">
                      <a:pos x="T8" y="T9"/>
                    </a:cxn>
                  </a:cxnLst>
                  <a:rect l="T15" t="T16" r="T17" b="T18"/>
                  <a:pathLst>
                    <a:path w="429" h="432">
                      <a:moveTo>
                        <a:pt x="95" y="0"/>
                      </a:moveTo>
                      <a:lnTo>
                        <a:pt x="428" y="21"/>
                      </a:lnTo>
                      <a:lnTo>
                        <a:pt x="310" y="431"/>
                      </a:lnTo>
                      <a:lnTo>
                        <a:pt x="0" y="431"/>
                      </a:lnTo>
                      <a:lnTo>
                        <a:pt x="95" y="0"/>
                      </a:lnTo>
                    </a:path>
                  </a:pathLst>
                </a:custGeom>
                <a:solidFill>
                  <a:srgbClr val="9F9FBF"/>
                </a:solidFill>
                <a:ln w="9525" cap="rnd">
                  <a:noFill/>
                  <a:round/>
                  <a:headEnd/>
                  <a:tailEnd/>
                </a:ln>
              </p:spPr>
              <p:txBody>
                <a:bodyPr/>
                <a:lstStyle/>
                <a:p>
                  <a:endParaRPr lang="en-US" dirty="0"/>
                </a:p>
              </p:txBody>
            </p:sp>
            <p:sp>
              <p:nvSpPr>
                <p:cNvPr id="19493" name="Freeform 73"/>
                <p:cNvSpPr>
                  <a:spLocks/>
                </p:cNvSpPr>
                <p:nvPr/>
              </p:nvSpPr>
              <p:spPr bwMode="auto">
                <a:xfrm>
                  <a:off x="4911" y="2272"/>
                  <a:ext cx="413" cy="416"/>
                </a:xfrm>
                <a:custGeom>
                  <a:avLst/>
                  <a:gdLst>
                    <a:gd name="T0" fmla="*/ 91 w 413"/>
                    <a:gd name="T1" fmla="*/ 0 h 416"/>
                    <a:gd name="T2" fmla="*/ 412 w 413"/>
                    <a:gd name="T3" fmla="*/ 20 h 416"/>
                    <a:gd name="T4" fmla="*/ 299 w 413"/>
                    <a:gd name="T5" fmla="*/ 415 h 416"/>
                    <a:gd name="T6" fmla="*/ 0 w 413"/>
                    <a:gd name="T7" fmla="*/ 415 h 416"/>
                    <a:gd name="T8" fmla="*/ 91 w 413"/>
                    <a:gd name="T9" fmla="*/ 0 h 416"/>
                    <a:gd name="T10" fmla="*/ 0 60000 65536"/>
                    <a:gd name="T11" fmla="*/ 0 60000 65536"/>
                    <a:gd name="T12" fmla="*/ 0 60000 65536"/>
                    <a:gd name="T13" fmla="*/ 0 60000 65536"/>
                    <a:gd name="T14" fmla="*/ 0 60000 65536"/>
                    <a:gd name="T15" fmla="*/ 0 w 413"/>
                    <a:gd name="T16" fmla="*/ 0 h 416"/>
                    <a:gd name="T17" fmla="*/ 413 w 413"/>
                    <a:gd name="T18" fmla="*/ 416 h 416"/>
                  </a:gdLst>
                  <a:ahLst/>
                  <a:cxnLst>
                    <a:cxn ang="T10">
                      <a:pos x="T0" y="T1"/>
                    </a:cxn>
                    <a:cxn ang="T11">
                      <a:pos x="T2" y="T3"/>
                    </a:cxn>
                    <a:cxn ang="T12">
                      <a:pos x="T4" y="T5"/>
                    </a:cxn>
                    <a:cxn ang="T13">
                      <a:pos x="T6" y="T7"/>
                    </a:cxn>
                    <a:cxn ang="T14">
                      <a:pos x="T8" y="T9"/>
                    </a:cxn>
                  </a:cxnLst>
                  <a:rect l="T15" t="T16" r="T17" b="T18"/>
                  <a:pathLst>
                    <a:path w="413" h="416">
                      <a:moveTo>
                        <a:pt x="91" y="0"/>
                      </a:moveTo>
                      <a:lnTo>
                        <a:pt x="412" y="20"/>
                      </a:lnTo>
                      <a:lnTo>
                        <a:pt x="299" y="415"/>
                      </a:lnTo>
                      <a:lnTo>
                        <a:pt x="0" y="415"/>
                      </a:lnTo>
                      <a:lnTo>
                        <a:pt x="91" y="0"/>
                      </a:lnTo>
                    </a:path>
                  </a:pathLst>
                </a:custGeom>
                <a:solidFill>
                  <a:srgbClr val="BFBFDF"/>
                </a:solidFill>
                <a:ln w="9525" cap="rnd">
                  <a:noFill/>
                  <a:round/>
                  <a:headEnd/>
                  <a:tailEnd/>
                </a:ln>
              </p:spPr>
              <p:txBody>
                <a:bodyPr/>
                <a:lstStyle/>
                <a:p>
                  <a:endParaRPr lang="en-US" dirty="0"/>
                </a:p>
              </p:txBody>
            </p:sp>
            <p:sp>
              <p:nvSpPr>
                <p:cNvPr id="19494" name="Freeform 74"/>
                <p:cNvSpPr>
                  <a:spLocks/>
                </p:cNvSpPr>
                <p:nvPr/>
              </p:nvSpPr>
              <p:spPr bwMode="auto">
                <a:xfrm>
                  <a:off x="4899" y="2288"/>
                  <a:ext cx="382" cy="385"/>
                </a:xfrm>
                <a:custGeom>
                  <a:avLst/>
                  <a:gdLst>
                    <a:gd name="T0" fmla="*/ 84 w 382"/>
                    <a:gd name="T1" fmla="*/ 0 h 385"/>
                    <a:gd name="T2" fmla="*/ 381 w 382"/>
                    <a:gd name="T3" fmla="*/ 18 h 385"/>
                    <a:gd name="T4" fmla="*/ 277 w 382"/>
                    <a:gd name="T5" fmla="*/ 384 h 385"/>
                    <a:gd name="T6" fmla="*/ 0 w 382"/>
                    <a:gd name="T7" fmla="*/ 384 h 385"/>
                    <a:gd name="T8" fmla="*/ 84 w 382"/>
                    <a:gd name="T9" fmla="*/ 0 h 385"/>
                    <a:gd name="T10" fmla="*/ 0 60000 65536"/>
                    <a:gd name="T11" fmla="*/ 0 60000 65536"/>
                    <a:gd name="T12" fmla="*/ 0 60000 65536"/>
                    <a:gd name="T13" fmla="*/ 0 60000 65536"/>
                    <a:gd name="T14" fmla="*/ 0 60000 65536"/>
                    <a:gd name="T15" fmla="*/ 0 w 382"/>
                    <a:gd name="T16" fmla="*/ 0 h 385"/>
                    <a:gd name="T17" fmla="*/ 382 w 382"/>
                    <a:gd name="T18" fmla="*/ 385 h 385"/>
                  </a:gdLst>
                  <a:ahLst/>
                  <a:cxnLst>
                    <a:cxn ang="T10">
                      <a:pos x="T0" y="T1"/>
                    </a:cxn>
                    <a:cxn ang="T11">
                      <a:pos x="T2" y="T3"/>
                    </a:cxn>
                    <a:cxn ang="T12">
                      <a:pos x="T4" y="T5"/>
                    </a:cxn>
                    <a:cxn ang="T13">
                      <a:pos x="T6" y="T7"/>
                    </a:cxn>
                    <a:cxn ang="T14">
                      <a:pos x="T8" y="T9"/>
                    </a:cxn>
                  </a:cxnLst>
                  <a:rect l="T15" t="T16" r="T17" b="T18"/>
                  <a:pathLst>
                    <a:path w="382" h="385">
                      <a:moveTo>
                        <a:pt x="84" y="0"/>
                      </a:moveTo>
                      <a:lnTo>
                        <a:pt x="381" y="18"/>
                      </a:lnTo>
                      <a:lnTo>
                        <a:pt x="277" y="384"/>
                      </a:lnTo>
                      <a:lnTo>
                        <a:pt x="0" y="384"/>
                      </a:lnTo>
                      <a:lnTo>
                        <a:pt x="84" y="0"/>
                      </a:lnTo>
                    </a:path>
                  </a:pathLst>
                </a:custGeom>
                <a:solidFill>
                  <a:srgbClr val="DFDFFF"/>
                </a:solidFill>
                <a:ln w="9525" cap="rnd">
                  <a:noFill/>
                  <a:round/>
                  <a:headEnd/>
                  <a:tailEnd/>
                </a:ln>
              </p:spPr>
              <p:txBody>
                <a:bodyPr/>
                <a:lstStyle/>
                <a:p>
                  <a:endParaRPr lang="en-US" dirty="0"/>
                </a:p>
              </p:txBody>
            </p:sp>
            <p:sp>
              <p:nvSpPr>
                <p:cNvPr id="19495" name="Freeform 75"/>
                <p:cNvSpPr>
                  <a:spLocks/>
                </p:cNvSpPr>
                <p:nvPr/>
              </p:nvSpPr>
              <p:spPr bwMode="auto">
                <a:xfrm>
                  <a:off x="4888" y="2302"/>
                  <a:ext cx="354" cy="383"/>
                </a:xfrm>
                <a:custGeom>
                  <a:avLst/>
                  <a:gdLst>
                    <a:gd name="T0" fmla="*/ 85 w 354"/>
                    <a:gd name="T1" fmla="*/ 0 h 383"/>
                    <a:gd name="T2" fmla="*/ 353 w 354"/>
                    <a:gd name="T3" fmla="*/ 16 h 383"/>
                    <a:gd name="T4" fmla="*/ 245 w 354"/>
                    <a:gd name="T5" fmla="*/ 381 h 383"/>
                    <a:gd name="T6" fmla="*/ 0 w 354"/>
                    <a:gd name="T7" fmla="*/ 382 h 383"/>
                    <a:gd name="T8" fmla="*/ 85 w 354"/>
                    <a:gd name="T9" fmla="*/ 0 h 383"/>
                    <a:gd name="T10" fmla="*/ 0 60000 65536"/>
                    <a:gd name="T11" fmla="*/ 0 60000 65536"/>
                    <a:gd name="T12" fmla="*/ 0 60000 65536"/>
                    <a:gd name="T13" fmla="*/ 0 60000 65536"/>
                    <a:gd name="T14" fmla="*/ 0 60000 65536"/>
                    <a:gd name="T15" fmla="*/ 0 w 354"/>
                    <a:gd name="T16" fmla="*/ 0 h 383"/>
                    <a:gd name="T17" fmla="*/ 354 w 354"/>
                    <a:gd name="T18" fmla="*/ 383 h 383"/>
                  </a:gdLst>
                  <a:ahLst/>
                  <a:cxnLst>
                    <a:cxn ang="T10">
                      <a:pos x="T0" y="T1"/>
                    </a:cxn>
                    <a:cxn ang="T11">
                      <a:pos x="T2" y="T3"/>
                    </a:cxn>
                    <a:cxn ang="T12">
                      <a:pos x="T4" y="T5"/>
                    </a:cxn>
                    <a:cxn ang="T13">
                      <a:pos x="T6" y="T7"/>
                    </a:cxn>
                    <a:cxn ang="T14">
                      <a:pos x="T8" y="T9"/>
                    </a:cxn>
                  </a:cxnLst>
                  <a:rect l="T15" t="T16" r="T17" b="T18"/>
                  <a:pathLst>
                    <a:path w="354" h="383">
                      <a:moveTo>
                        <a:pt x="85" y="0"/>
                      </a:moveTo>
                      <a:lnTo>
                        <a:pt x="353" y="16"/>
                      </a:lnTo>
                      <a:lnTo>
                        <a:pt x="245" y="381"/>
                      </a:lnTo>
                      <a:lnTo>
                        <a:pt x="0" y="382"/>
                      </a:lnTo>
                      <a:lnTo>
                        <a:pt x="85" y="0"/>
                      </a:lnTo>
                    </a:path>
                  </a:pathLst>
                </a:custGeom>
                <a:solidFill>
                  <a:srgbClr val="FFFFFF"/>
                </a:solidFill>
                <a:ln w="9525" cap="rnd">
                  <a:noFill/>
                  <a:round/>
                  <a:headEnd/>
                  <a:tailEnd/>
                </a:ln>
              </p:spPr>
              <p:txBody>
                <a:bodyPr/>
                <a:lstStyle/>
                <a:p>
                  <a:endParaRPr lang="en-US" dirty="0"/>
                </a:p>
              </p:txBody>
            </p:sp>
          </p:grpSp>
          <p:grpSp>
            <p:nvGrpSpPr>
              <p:cNvPr id="10" name="Group 76"/>
              <p:cNvGrpSpPr>
                <a:grpSpLocks/>
              </p:cNvGrpSpPr>
              <p:nvPr/>
            </p:nvGrpSpPr>
            <p:grpSpPr bwMode="auto">
              <a:xfrm>
                <a:off x="4314" y="2287"/>
                <a:ext cx="450" cy="432"/>
                <a:chOff x="4314" y="2287"/>
                <a:chExt cx="450" cy="432"/>
              </a:xfrm>
            </p:grpSpPr>
            <p:sp>
              <p:nvSpPr>
                <p:cNvPr id="19488" name="Freeform 77"/>
                <p:cNvSpPr>
                  <a:spLocks/>
                </p:cNvSpPr>
                <p:nvPr/>
              </p:nvSpPr>
              <p:spPr bwMode="auto">
                <a:xfrm>
                  <a:off x="4314" y="2287"/>
                  <a:ext cx="429" cy="432"/>
                </a:xfrm>
                <a:custGeom>
                  <a:avLst/>
                  <a:gdLst>
                    <a:gd name="T0" fmla="*/ 333 w 429"/>
                    <a:gd name="T1" fmla="*/ 0 h 432"/>
                    <a:gd name="T2" fmla="*/ 0 w 429"/>
                    <a:gd name="T3" fmla="*/ 21 h 432"/>
                    <a:gd name="T4" fmla="*/ 118 w 429"/>
                    <a:gd name="T5" fmla="*/ 431 h 432"/>
                    <a:gd name="T6" fmla="*/ 428 w 429"/>
                    <a:gd name="T7" fmla="*/ 431 h 432"/>
                    <a:gd name="T8" fmla="*/ 333 w 429"/>
                    <a:gd name="T9" fmla="*/ 0 h 432"/>
                    <a:gd name="T10" fmla="*/ 0 60000 65536"/>
                    <a:gd name="T11" fmla="*/ 0 60000 65536"/>
                    <a:gd name="T12" fmla="*/ 0 60000 65536"/>
                    <a:gd name="T13" fmla="*/ 0 60000 65536"/>
                    <a:gd name="T14" fmla="*/ 0 60000 65536"/>
                    <a:gd name="T15" fmla="*/ 0 w 429"/>
                    <a:gd name="T16" fmla="*/ 0 h 432"/>
                    <a:gd name="T17" fmla="*/ 429 w 429"/>
                    <a:gd name="T18" fmla="*/ 432 h 432"/>
                  </a:gdLst>
                  <a:ahLst/>
                  <a:cxnLst>
                    <a:cxn ang="T10">
                      <a:pos x="T0" y="T1"/>
                    </a:cxn>
                    <a:cxn ang="T11">
                      <a:pos x="T2" y="T3"/>
                    </a:cxn>
                    <a:cxn ang="T12">
                      <a:pos x="T4" y="T5"/>
                    </a:cxn>
                    <a:cxn ang="T13">
                      <a:pos x="T6" y="T7"/>
                    </a:cxn>
                    <a:cxn ang="T14">
                      <a:pos x="T8" y="T9"/>
                    </a:cxn>
                  </a:cxnLst>
                  <a:rect l="T15" t="T16" r="T17" b="T18"/>
                  <a:pathLst>
                    <a:path w="429" h="432">
                      <a:moveTo>
                        <a:pt x="333" y="0"/>
                      </a:moveTo>
                      <a:lnTo>
                        <a:pt x="0" y="21"/>
                      </a:lnTo>
                      <a:lnTo>
                        <a:pt x="118" y="431"/>
                      </a:lnTo>
                      <a:lnTo>
                        <a:pt x="428" y="431"/>
                      </a:lnTo>
                      <a:lnTo>
                        <a:pt x="333" y="0"/>
                      </a:lnTo>
                    </a:path>
                  </a:pathLst>
                </a:custGeom>
                <a:solidFill>
                  <a:srgbClr val="FFFF9F"/>
                </a:solidFill>
                <a:ln w="9525" cap="rnd">
                  <a:noFill/>
                  <a:round/>
                  <a:headEnd/>
                  <a:tailEnd/>
                </a:ln>
              </p:spPr>
              <p:txBody>
                <a:bodyPr/>
                <a:lstStyle/>
                <a:p>
                  <a:endParaRPr lang="en-US" dirty="0"/>
                </a:p>
              </p:txBody>
            </p:sp>
            <p:sp>
              <p:nvSpPr>
                <p:cNvPr id="19489" name="Freeform 78"/>
                <p:cNvSpPr>
                  <a:spLocks/>
                </p:cNvSpPr>
                <p:nvPr/>
              </p:nvSpPr>
              <p:spPr bwMode="auto">
                <a:xfrm>
                  <a:off x="4335" y="2299"/>
                  <a:ext cx="413" cy="416"/>
                </a:xfrm>
                <a:custGeom>
                  <a:avLst/>
                  <a:gdLst>
                    <a:gd name="T0" fmla="*/ 321 w 413"/>
                    <a:gd name="T1" fmla="*/ 0 h 416"/>
                    <a:gd name="T2" fmla="*/ 0 w 413"/>
                    <a:gd name="T3" fmla="*/ 20 h 416"/>
                    <a:gd name="T4" fmla="*/ 113 w 413"/>
                    <a:gd name="T5" fmla="*/ 415 h 416"/>
                    <a:gd name="T6" fmla="*/ 412 w 413"/>
                    <a:gd name="T7" fmla="*/ 415 h 416"/>
                    <a:gd name="T8" fmla="*/ 321 w 413"/>
                    <a:gd name="T9" fmla="*/ 0 h 416"/>
                    <a:gd name="T10" fmla="*/ 0 60000 65536"/>
                    <a:gd name="T11" fmla="*/ 0 60000 65536"/>
                    <a:gd name="T12" fmla="*/ 0 60000 65536"/>
                    <a:gd name="T13" fmla="*/ 0 60000 65536"/>
                    <a:gd name="T14" fmla="*/ 0 60000 65536"/>
                    <a:gd name="T15" fmla="*/ 0 w 413"/>
                    <a:gd name="T16" fmla="*/ 0 h 416"/>
                    <a:gd name="T17" fmla="*/ 413 w 413"/>
                    <a:gd name="T18" fmla="*/ 416 h 416"/>
                  </a:gdLst>
                  <a:ahLst/>
                  <a:cxnLst>
                    <a:cxn ang="T10">
                      <a:pos x="T0" y="T1"/>
                    </a:cxn>
                    <a:cxn ang="T11">
                      <a:pos x="T2" y="T3"/>
                    </a:cxn>
                    <a:cxn ang="T12">
                      <a:pos x="T4" y="T5"/>
                    </a:cxn>
                    <a:cxn ang="T13">
                      <a:pos x="T6" y="T7"/>
                    </a:cxn>
                    <a:cxn ang="T14">
                      <a:pos x="T8" y="T9"/>
                    </a:cxn>
                  </a:cxnLst>
                  <a:rect l="T15" t="T16" r="T17" b="T18"/>
                  <a:pathLst>
                    <a:path w="413" h="416">
                      <a:moveTo>
                        <a:pt x="321" y="0"/>
                      </a:moveTo>
                      <a:lnTo>
                        <a:pt x="0" y="20"/>
                      </a:lnTo>
                      <a:lnTo>
                        <a:pt x="113" y="415"/>
                      </a:lnTo>
                      <a:lnTo>
                        <a:pt x="412" y="415"/>
                      </a:lnTo>
                      <a:lnTo>
                        <a:pt x="321" y="0"/>
                      </a:lnTo>
                    </a:path>
                  </a:pathLst>
                </a:custGeom>
                <a:solidFill>
                  <a:srgbClr val="FFFFBF"/>
                </a:solidFill>
                <a:ln w="9525" cap="rnd">
                  <a:noFill/>
                  <a:round/>
                  <a:headEnd/>
                  <a:tailEnd/>
                </a:ln>
              </p:spPr>
              <p:txBody>
                <a:bodyPr/>
                <a:lstStyle/>
                <a:p>
                  <a:endParaRPr lang="en-US" dirty="0"/>
                </a:p>
              </p:txBody>
            </p:sp>
            <p:sp>
              <p:nvSpPr>
                <p:cNvPr id="19490" name="Freeform 79"/>
                <p:cNvSpPr>
                  <a:spLocks/>
                </p:cNvSpPr>
                <p:nvPr/>
              </p:nvSpPr>
              <p:spPr bwMode="auto">
                <a:xfrm>
                  <a:off x="4370" y="2309"/>
                  <a:ext cx="382" cy="385"/>
                </a:xfrm>
                <a:custGeom>
                  <a:avLst/>
                  <a:gdLst>
                    <a:gd name="T0" fmla="*/ 297 w 382"/>
                    <a:gd name="T1" fmla="*/ 0 h 385"/>
                    <a:gd name="T2" fmla="*/ 0 w 382"/>
                    <a:gd name="T3" fmla="*/ 18 h 385"/>
                    <a:gd name="T4" fmla="*/ 104 w 382"/>
                    <a:gd name="T5" fmla="*/ 384 h 385"/>
                    <a:gd name="T6" fmla="*/ 381 w 382"/>
                    <a:gd name="T7" fmla="*/ 384 h 385"/>
                    <a:gd name="T8" fmla="*/ 297 w 382"/>
                    <a:gd name="T9" fmla="*/ 0 h 385"/>
                    <a:gd name="T10" fmla="*/ 0 60000 65536"/>
                    <a:gd name="T11" fmla="*/ 0 60000 65536"/>
                    <a:gd name="T12" fmla="*/ 0 60000 65536"/>
                    <a:gd name="T13" fmla="*/ 0 60000 65536"/>
                    <a:gd name="T14" fmla="*/ 0 60000 65536"/>
                    <a:gd name="T15" fmla="*/ 0 w 382"/>
                    <a:gd name="T16" fmla="*/ 0 h 385"/>
                    <a:gd name="T17" fmla="*/ 382 w 382"/>
                    <a:gd name="T18" fmla="*/ 385 h 385"/>
                  </a:gdLst>
                  <a:ahLst/>
                  <a:cxnLst>
                    <a:cxn ang="T10">
                      <a:pos x="T0" y="T1"/>
                    </a:cxn>
                    <a:cxn ang="T11">
                      <a:pos x="T2" y="T3"/>
                    </a:cxn>
                    <a:cxn ang="T12">
                      <a:pos x="T4" y="T5"/>
                    </a:cxn>
                    <a:cxn ang="T13">
                      <a:pos x="T6" y="T7"/>
                    </a:cxn>
                    <a:cxn ang="T14">
                      <a:pos x="T8" y="T9"/>
                    </a:cxn>
                  </a:cxnLst>
                  <a:rect l="T15" t="T16" r="T17" b="T18"/>
                  <a:pathLst>
                    <a:path w="382" h="385">
                      <a:moveTo>
                        <a:pt x="297" y="0"/>
                      </a:moveTo>
                      <a:lnTo>
                        <a:pt x="0" y="18"/>
                      </a:lnTo>
                      <a:lnTo>
                        <a:pt x="104" y="384"/>
                      </a:lnTo>
                      <a:lnTo>
                        <a:pt x="381" y="384"/>
                      </a:lnTo>
                      <a:lnTo>
                        <a:pt x="297" y="0"/>
                      </a:lnTo>
                    </a:path>
                  </a:pathLst>
                </a:custGeom>
                <a:solidFill>
                  <a:srgbClr val="FFFFDF"/>
                </a:solidFill>
                <a:ln w="9525" cap="rnd">
                  <a:noFill/>
                  <a:round/>
                  <a:headEnd/>
                  <a:tailEnd/>
                </a:ln>
              </p:spPr>
              <p:txBody>
                <a:bodyPr/>
                <a:lstStyle/>
                <a:p>
                  <a:endParaRPr lang="en-US" dirty="0"/>
                </a:p>
              </p:txBody>
            </p:sp>
            <p:sp>
              <p:nvSpPr>
                <p:cNvPr id="19491" name="Freeform 80"/>
                <p:cNvSpPr>
                  <a:spLocks/>
                </p:cNvSpPr>
                <p:nvPr/>
              </p:nvSpPr>
              <p:spPr bwMode="auto">
                <a:xfrm>
                  <a:off x="4410" y="2323"/>
                  <a:ext cx="354" cy="383"/>
                </a:xfrm>
                <a:custGeom>
                  <a:avLst/>
                  <a:gdLst>
                    <a:gd name="T0" fmla="*/ 268 w 354"/>
                    <a:gd name="T1" fmla="*/ 0 h 383"/>
                    <a:gd name="T2" fmla="*/ 0 w 354"/>
                    <a:gd name="T3" fmla="*/ 16 h 383"/>
                    <a:gd name="T4" fmla="*/ 108 w 354"/>
                    <a:gd name="T5" fmla="*/ 381 h 383"/>
                    <a:gd name="T6" fmla="*/ 353 w 354"/>
                    <a:gd name="T7" fmla="*/ 382 h 383"/>
                    <a:gd name="T8" fmla="*/ 268 w 354"/>
                    <a:gd name="T9" fmla="*/ 0 h 383"/>
                    <a:gd name="T10" fmla="*/ 0 60000 65536"/>
                    <a:gd name="T11" fmla="*/ 0 60000 65536"/>
                    <a:gd name="T12" fmla="*/ 0 60000 65536"/>
                    <a:gd name="T13" fmla="*/ 0 60000 65536"/>
                    <a:gd name="T14" fmla="*/ 0 60000 65536"/>
                    <a:gd name="T15" fmla="*/ 0 w 354"/>
                    <a:gd name="T16" fmla="*/ 0 h 383"/>
                    <a:gd name="T17" fmla="*/ 354 w 354"/>
                    <a:gd name="T18" fmla="*/ 383 h 383"/>
                  </a:gdLst>
                  <a:ahLst/>
                  <a:cxnLst>
                    <a:cxn ang="T10">
                      <a:pos x="T0" y="T1"/>
                    </a:cxn>
                    <a:cxn ang="T11">
                      <a:pos x="T2" y="T3"/>
                    </a:cxn>
                    <a:cxn ang="T12">
                      <a:pos x="T4" y="T5"/>
                    </a:cxn>
                    <a:cxn ang="T13">
                      <a:pos x="T6" y="T7"/>
                    </a:cxn>
                    <a:cxn ang="T14">
                      <a:pos x="T8" y="T9"/>
                    </a:cxn>
                  </a:cxnLst>
                  <a:rect l="T15" t="T16" r="T17" b="T18"/>
                  <a:pathLst>
                    <a:path w="354" h="383">
                      <a:moveTo>
                        <a:pt x="268" y="0"/>
                      </a:moveTo>
                      <a:lnTo>
                        <a:pt x="0" y="16"/>
                      </a:lnTo>
                      <a:lnTo>
                        <a:pt x="108" y="381"/>
                      </a:lnTo>
                      <a:lnTo>
                        <a:pt x="353" y="382"/>
                      </a:lnTo>
                      <a:lnTo>
                        <a:pt x="268" y="0"/>
                      </a:lnTo>
                    </a:path>
                  </a:pathLst>
                </a:custGeom>
                <a:solidFill>
                  <a:srgbClr val="FFFFFF"/>
                </a:solidFill>
                <a:ln w="9525" cap="rnd">
                  <a:noFill/>
                  <a:round/>
                  <a:headEnd/>
                  <a:tailEnd/>
                </a:ln>
              </p:spPr>
              <p:txBody>
                <a:bodyPr/>
                <a:lstStyle/>
                <a:p>
                  <a:endParaRPr lang="en-US" dirty="0"/>
                </a:p>
              </p:txBody>
            </p:sp>
          </p:grpSp>
          <p:grpSp>
            <p:nvGrpSpPr>
              <p:cNvPr id="11" name="Group 81"/>
              <p:cNvGrpSpPr>
                <a:grpSpLocks/>
              </p:cNvGrpSpPr>
              <p:nvPr/>
            </p:nvGrpSpPr>
            <p:grpSpPr bwMode="auto">
              <a:xfrm>
                <a:off x="4587" y="2224"/>
                <a:ext cx="472" cy="528"/>
                <a:chOff x="4587" y="2224"/>
                <a:chExt cx="472" cy="528"/>
              </a:xfrm>
            </p:grpSpPr>
            <p:sp>
              <p:nvSpPr>
                <p:cNvPr id="19485" name="Freeform 82"/>
                <p:cNvSpPr>
                  <a:spLocks/>
                </p:cNvSpPr>
                <p:nvPr/>
              </p:nvSpPr>
              <p:spPr bwMode="auto">
                <a:xfrm>
                  <a:off x="4587" y="2224"/>
                  <a:ext cx="472" cy="528"/>
                </a:xfrm>
                <a:custGeom>
                  <a:avLst/>
                  <a:gdLst>
                    <a:gd name="T0" fmla="*/ 59 w 472"/>
                    <a:gd name="T1" fmla="*/ 527 h 528"/>
                    <a:gd name="T2" fmla="*/ 0 w 472"/>
                    <a:gd name="T3" fmla="*/ 18 h 528"/>
                    <a:gd name="T4" fmla="*/ 230 w 472"/>
                    <a:gd name="T5" fmla="*/ 0 h 528"/>
                    <a:gd name="T6" fmla="*/ 471 w 472"/>
                    <a:gd name="T7" fmla="*/ 12 h 528"/>
                    <a:gd name="T8" fmla="*/ 453 w 472"/>
                    <a:gd name="T9" fmla="*/ 527 h 528"/>
                    <a:gd name="T10" fmla="*/ 59 w 472"/>
                    <a:gd name="T11" fmla="*/ 527 h 528"/>
                    <a:gd name="T12" fmla="*/ 0 60000 65536"/>
                    <a:gd name="T13" fmla="*/ 0 60000 65536"/>
                    <a:gd name="T14" fmla="*/ 0 60000 65536"/>
                    <a:gd name="T15" fmla="*/ 0 60000 65536"/>
                    <a:gd name="T16" fmla="*/ 0 60000 65536"/>
                    <a:gd name="T17" fmla="*/ 0 60000 65536"/>
                    <a:gd name="T18" fmla="*/ 0 w 472"/>
                    <a:gd name="T19" fmla="*/ 0 h 528"/>
                    <a:gd name="T20" fmla="*/ 472 w 472"/>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472" h="528">
                      <a:moveTo>
                        <a:pt x="59" y="527"/>
                      </a:moveTo>
                      <a:lnTo>
                        <a:pt x="0" y="18"/>
                      </a:lnTo>
                      <a:lnTo>
                        <a:pt x="230" y="0"/>
                      </a:lnTo>
                      <a:lnTo>
                        <a:pt x="471" y="12"/>
                      </a:lnTo>
                      <a:lnTo>
                        <a:pt x="453" y="527"/>
                      </a:lnTo>
                      <a:lnTo>
                        <a:pt x="59" y="527"/>
                      </a:lnTo>
                    </a:path>
                  </a:pathLst>
                </a:custGeom>
                <a:solidFill>
                  <a:srgbClr val="9F9F9F"/>
                </a:solidFill>
                <a:ln w="9525" cap="rnd">
                  <a:noFill/>
                  <a:round/>
                  <a:headEnd/>
                  <a:tailEnd/>
                </a:ln>
              </p:spPr>
              <p:txBody>
                <a:bodyPr/>
                <a:lstStyle/>
                <a:p>
                  <a:endParaRPr lang="en-US" dirty="0"/>
                </a:p>
              </p:txBody>
            </p:sp>
            <p:sp>
              <p:nvSpPr>
                <p:cNvPr id="19486" name="Freeform 83"/>
                <p:cNvSpPr>
                  <a:spLocks/>
                </p:cNvSpPr>
                <p:nvPr/>
              </p:nvSpPr>
              <p:spPr bwMode="auto">
                <a:xfrm>
                  <a:off x="4605" y="2239"/>
                  <a:ext cx="442" cy="494"/>
                </a:xfrm>
                <a:custGeom>
                  <a:avLst/>
                  <a:gdLst>
                    <a:gd name="T0" fmla="*/ 55 w 442"/>
                    <a:gd name="T1" fmla="*/ 493 h 494"/>
                    <a:gd name="T2" fmla="*/ 0 w 442"/>
                    <a:gd name="T3" fmla="*/ 16 h 494"/>
                    <a:gd name="T4" fmla="*/ 215 w 442"/>
                    <a:gd name="T5" fmla="*/ 0 h 494"/>
                    <a:gd name="T6" fmla="*/ 441 w 442"/>
                    <a:gd name="T7" fmla="*/ 11 h 494"/>
                    <a:gd name="T8" fmla="*/ 424 w 442"/>
                    <a:gd name="T9" fmla="*/ 493 h 494"/>
                    <a:gd name="T10" fmla="*/ 55 w 442"/>
                    <a:gd name="T11" fmla="*/ 493 h 494"/>
                    <a:gd name="T12" fmla="*/ 0 60000 65536"/>
                    <a:gd name="T13" fmla="*/ 0 60000 65536"/>
                    <a:gd name="T14" fmla="*/ 0 60000 65536"/>
                    <a:gd name="T15" fmla="*/ 0 60000 65536"/>
                    <a:gd name="T16" fmla="*/ 0 60000 65536"/>
                    <a:gd name="T17" fmla="*/ 0 60000 65536"/>
                    <a:gd name="T18" fmla="*/ 0 w 442"/>
                    <a:gd name="T19" fmla="*/ 0 h 494"/>
                    <a:gd name="T20" fmla="*/ 442 w 442"/>
                    <a:gd name="T21" fmla="*/ 494 h 494"/>
                  </a:gdLst>
                  <a:ahLst/>
                  <a:cxnLst>
                    <a:cxn ang="T12">
                      <a:pos x="T0" y="T1"/>
                    </a:cxn>
                    <a:cxn ang="T13">
                      <a:pos x="T2" y="T3"/>
                    </a:cxn>
                    <a:cxn ang="T14">
                      <a:pos x="T4" y="T5"/>
                    </a:cxn>
                    <a:cxn ang="T15">
                      <a:pos x="T6" y="T7"/>
                    </a:cxn>
                    <a:cxn ang="T16">
                      <a:pos x="T8" y="T9"/>
                    </a:cxn>
                    <a:cxn ang="T17">
                      <a:pos x="T10" y="T11"/>
                    </a:cxn>
                  </a:cxnLst>
                  <a:rect l="T18" t="T19" r="T20" b="T21"/>
                  <a:pathLst>
                    <a:path w="442" h="494">
                      <a:moveTo>
                        <a:pt x="55" y="493"/>
                      </a:moveTo>
                      <a:lnTo>
                        <a:pt x="0" y="16"/>
                      </a:lnTo>
                      <a:lnTo>
                        <a:pt x="215" y="0"/>
                      </a:lnTo>
                      <a:lnTo>
                        <a:pt x="441" y="11"/>
                      </a:lnTo>
                      <a:lnTo>
                        <a:pt x="424" y="493"/>
                      </a:lnTo>
                      <a:lnTo>
                        <a:pt x="55" y="493"/>
                      </a:lnTo>
                    </a:path>
                  </a:pathLst>
                </a:custGeom>
                <a:solidFill>
                  <a:srgbClr val="C0C0C0"/>
                </a:solidFill>
                <a:ln w="9525" cap="rnd">
                  <a:noFill/>
                  <a:round/>
                  <a:headEnd/>
                  <a:tailEnd/>
                </a:ln>
              </p:spPr>
              <p:txBody>
                <a:bodyPr/>
                <a:lstStyle/>
                <a:p>
                  <a:endParaRPr lang="en-US" dirty="0"/>
                </a:p>
              </p:txBody>
            </p:sp>
            <p:sp>
              <p:nvSpPr>
                <p:cNvPr id="19487" name="Freeform 84"/>
                <p:cNvSpPr>
                  <a:spLocks/>
                </p:cNvSpPr>
                <p:nvPr/>
              </p:nvSpPr>
              <p:spPr bwMode="auto">
                <a:xfrm>
                  <a:off x="4617" y="2260"/>
                  <a:ext cx="417" cy="466"/>
                </a:xfrm>
                <a:custGeom>
                  <a:avLst/>
                  <a:gdLst>
                    <a:gd name="T0" fmla="*/ 52 w 417"/>
                    <a:gd name="T1" fmla="*/ 465 h 466"/>
                    <a:gd name="T2" fmla="*/ 0 w 417"/>
                    <a:gd name="T3" fmla="*/ 15 h 466"/>
                    <a:gd name="T4" fmla="*/ 203 w 417"/>
                    <a:gd name="T5" fmla="*/ 0 h 466"/>
                    <a:gd name="T6" fmla="*/ 416 w 417"/>
                    <a:gd name="T7" fmla="*/ 10 h 466"/>
                    <a:gd name="T8" fmla="*/ 400 w 417"/>
                    <a:gd name="T9" fmla="*/ 465 h 466"/>
                    <a:gd name="T10" fmla="*/ 52 w 417"/>
                    <a:gd name="T11" fmla="*/ 465 h 466"/>
                    <a:gd name="T12" fmla="*/ 0 60000 65536"/>
                    <a:gd name="T13" fmla="*/ 0 60000 65536"/>
                    <a:gd name="T14" fmla="*/ 0 60000 65536"/>
                    <a:gd name="T15" fmla="*/ 0 60000 65536"/>
                    <a:gd name="T16" fmla="*/ 0 60000 65536"/>
                    <a:gd name="T17" fmla="*/ 0 60000 65536"/>
                    <a:gd name="T18" fmla="*/ 0 w 417"/>
                    <a:gd name="T19" fmla="*/ 0 h 466"/>
                    <a:gd name="T20" fmla="*/ 417 w 417"/>
                    <a:gd name="T21" fmla="*/ 466 h 466"/>
                  </a:gdLst>
                  <a:ahLst/>
                  <a:cxnLst>
                    <a:cxn ang="T12">
                      <a:pos x="T0" y="T1"/>
                    </a:cxn>
                    <a:cxn ang="T13">
                      <a:pos x="T2" y="T3"/>
                    </a:cxn>
                    <a:cxn ang="T14">
                      <a:pos x="T4" y="T5"/>
                    </a:cxn>
                    <a:cxn ang="T15">
                      <a:pos x="T6" y="T7"/>
                    </a:cxn>
                    <a:cxn ang="T16">
                      <a:pos x="T8" y="T9"/>
                    </a:cxn>
                    <a:cxn ang="T17">
                      <a:pos x="T10" y="T11"/>
                    </a:cxn>
                  </a:cxnLst>
                  <a:rect l="T18" t="T19" r="T20" b="T21"/>
                  <a:pathLst>
                    <a:path w="417" h="466">
                      <a:moveTo>
                        <a:pt x="52" y="465"/>
                      </a:moveTo>
                      <a:lnTo>
                        <a:pt x="0" y="15"/>
                      </a:lnTo>
                      <a:lnTo>
                        <a:pt x="203" y="0"/>
                      </a:lnTo>
                      <a:lnTo>
                        <a:pt x="416" y="10"/>
                      </a:lnTo>
                      <a:lnTo>
                        <a:pt x="400" y="465"/>
                      </a:lnTo>
                      <a:lnTo>
                        <a:pt x="52" y="465"/>
                      </a:lnTo>
                    </a:path>
                  </a:pathLst>
                </a:custGeom>
                <a:solidFill>
                  <a:srgbClr val="FFFFFF"/>
                </a:solidFill>
                <a:ln w="9525" cap="rnd">
                  <a:noFill/>
                  <a:round/>
                  <a:headEnd/>
                  <a:tailEnd/>
                </a:ln>
              </p:spPr>
              <p:txBody>
                <a:bodyPr/>
                <a:lstStyle/>
                <a:p>
                  <a:endParaRPr lang="en-US" dirty="0"/>
                </a:p>
              </p:txBody>
            </p:sp>
          </p:grpSp>
          <p:grpSp>
            <p:nvGrpSpPr>
              <p:cNvPr id="12" name="Group 85"/>
              <p:cNvGrpSpPr>
                <a:grpSpLocks/>
              </p:cNvGrpSpPr>
              <p:nvPr/>
            </p:nvGrpSpPr>
            <p:grpSpPr bwMode="auto">
              <a:xfrm>
                <a:off x="4286" y="2697"/>
                <a:ext cx="1126" cy="811"/>
                <a:chOff x="4286" y="2697"/>
                <a:chExt cx="1126" cy="811"/>
              </a:xfrm>
            </p:grpSpPr>
            <p:sp>
              <p:nvSpPr>
                <p:cNvPr id="19470" name="Freeform 86"/>
                <p:cNvSpPr>
                  <a:spLocks/>
                </p:cNvSpPr>
                <p:nvPr/>
              </p:nvSpPr>
              <p:spPr bwMode="auto">
                <a:xfrm>
                  <a:off x="4286" y="2697"/>
                  <a:ext cx="1126" cy="811"/>
                </a:xfrm>
                <a:custGeom>
                  <a:avLst/>
                  <a:gdLst>
                    <a:gd name="T0" fmla="*/ 1024 w 1126"/>
                    <a:gd name="T1" fmla="*/ 0 h 811"/>
                    <a:gd name="T2" fmla="*/ 102 w 1126"/>
                    <a:gd name="T3" fmla="*/ 0 h 811"/>
                    <a:gd name="T4" fmla="*/ 89 w 1126"/>
                    <a:gd name="T5" fmla="*/ 26 h 811"/>
                    <a:gd name="T6" fmla="*/ 77 w 1126"/>
                    <a:gd name="T7" fmla="*/ 52 h 811"/>
                    <a:gd name="T8" fmla="*/ 65 w 1126"/>
                    <a:gd name="T9" fmla="*/ 80 h 811"/>
                    <a:gd name="T10" fmla="*/ 55 w 1126"/>
                    <a:gd name="T11" fmla="*/ 104 h 811"/>
                    <a:gd name="T12" fmla="*/ 45 w 1126"/>
                    <a:gd name="T13" fmla="*/ 138 h 811"/>
                    <a:gd name="T14" fmla="*/ 36 w 1126"/>
                    <a:gd name="T15" fmla="*/ 167 h 811"/>
                    <a:gd name="T16" fmla="*/ 28 w 1126"/>
                    <a:gd name="T17" fmla="*/ 198 h 811"/>
                    <a:gd name="T18" fmla="*/ 21 w 1126"/>
                    <a:gd name="T19" fmla="*/ 229 h 811"/>
                    <a:gd name="T20" fmla="*/ 12 w 1126"/>
                    <a:gd name="T21" fmla="*/ 268 h 811"/>
                    <a:gd name="T22" fmla="*/ 5 w 1126"/>
                    <a:gd name="T23" fmla="*/ 308 h 811"/>
                    <a:gd name="T24" fmla="*/ 2 w 1126"/>
                    <a:gd name="T25" fmla="*/ 360 h 811"/>
                    <a:gd name="T26" fmla="*/ 0 w 1126"/>
                    <a:gd name="T27" fmla="*/ 424 h 811"/>
                    <a:gd name="T28" fmla="*/ 1 w 1126"/>
                    <a:gd name="T29" fmla="*/ 482 h 811"/>
                    <a:gd name="T30" fmla="*/ 5 w 1126"/>
                    <a:gd name="T31" fmla="*/ 529 h 811"/>
                    <a:gd name="T32" fmla="*/ 11 w 1126"/>
                    <a:gd name="T33" fmla="*/ 576 h 811"/>
                    <a:gd name="T34" fmla="*/ 18 w 1126"/>
                    <a:gd name="T35" fmla="*/ 617 h 811"/>
                    <a:gd name="T36" fmla="*/ 28 w 1126"/>
                    <a:gd name="T37" fmla="*/ 664 h 811"/>
                    <a:gd name="T38" fmla="*/ 39 w 1126"/>
                    <a:gd name="T39" fmla="*/ 703 h 811"/>
                    <a:gd name="T40" fmla="*/ 54 w 1126"/>
                    <a:gd name="T41" fmla="*/ 751 h 811"/>
                    <a:gd name="T42" fmla="*/ 76 w 1126"/>
                    <a:gd name="T43" fmla="*/ 810 h 811"/>
                    <a:gd name="T44" fmla="*/ 1050 w 1126"/>
                    <a:gd name="T45" fmla="*/ 810 h 811"/>
                    <a:gd name="T46" fmla="*/ 1064 w 1126"/>
                    <a:gd name="T47" fmla="*/ 772 h 811"/>
                    <a:gd name="T48" fmla="*/ 1077 w 1126"/>
                    <a:gd name="T49" fmla="*/ 734 h 811"/>
                    <a:gd name="T50" fmla="*/ 1088 w 1126"/>
                    <a:gd name="T51" fmla="*/ 702 h 811"/>
                    <a:gd name="T52" fmla="*/ 1097 w 1126"/>
                    <a:gd name="T53" fmla="*/ 668 h 811"/>
                    <a:gd name="T54" fmla="*/ 1106 w 1126"/>
                    <a:gd name="T55" fmla="*/ 628 h 811"/>
                    <a:gd name="T56" fmla="*/ 1112 w 1126"/>
                    <a:gd name="T57" fmla="*/ 590 h 811"/>
                    <a:gd name="T58" fmla="*/ 1118 w 1126"/>
                    <a:gd name="T59" fmla="*/ 550 h 811"/>
                    <a:gd name="T60" fmla="*/ 1122 w 1126"/>
                    <a:gd name="T61" fmla="*/ 513 h 811"/>
                    <a:gd name="T62" fmla="*/ 1124 w 1126"/>
                    <a:gd name="T63" fmla="*/ 480 h 811"/>
                    <a:gd name="T64" fmla="*/ 1125 w 1126"/>
                    <a:gd name="T65" fmla="*/ 440 h 811"/>
                    <a:gd name="T66" fmla="*/ 1125 w 1126"/>
                    <a:gd name="T67" fmla="*/ 404 h 811"/>
                    <a:gd name="T68" fmla="*/ 1123 w 1126"/>
                    <a:gd name="T69" fmla="*/ 364 h 811"/>
                    <a:gd name="T70" fmla="*/ 1119 w 1126"/>
                    <a:gd name="T71" fmla="*/ 327 h 811"/>
                    <a:gd name="T72" fmla="*/ 1116 w 1126"/>
                    <a:gd name="T73" fmla="*/ 295 h 811"/>
                    <a:gd name="T74" fmla="*/ 1111 w 1126"/>
                    <a:gd name="T75" fmla="*/ 264 h 811"/>
                    <a:gd name="T76" fmla="*/ 1105 w 1126"/>
                    <a:gd name="T77" fmla="*/ 231 h 811"/>
                    <a:gd name="T78" fmla="*/ 1097 w 1126"/>
                    <a:gd name="T79" fmla="*/ 197 h 811"/>
                    <a:gd name="T80" fmla="*/ 1088 w 1126"/>
                    <a:gd name="T81" fmla="*/ 162 h 811"/>
                    <a:gd name="T82" fmla="*/ 1077 w 1126"/>
                    <a:gd name="T83" fmla="*/ 129 h 811"/>
                    <a:gd name="T84" fmla="*/ 1065 w 1126"/>
                    <a:gd name="T85" fmla="*/ 96 h 811"/>
                    <a:gd name="T86" fmla="*/ 1051 w 1126"/>
                    <a:gd name="T87" fmla="*/ 60 h 811"/>
                    <a:gd name="T88" fmla="*/ 1036 w 1126"/>
                    <a:gd name="T89" fmla="*/ 27 h 811"/>
                    <a:gd name="T90" fmla="*/ 1024 w 1126"/>
                    <a:gd name="T91" fmla="*/ 0 h 8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26"/>
                    <a:gd name="T139" fmla="*/ 0 h 811"/>
                    <a:gd name="T140" fmla="*/ 1126 w 1126"/>
                    <a:gd name="T141" fmla="*/ 811 h 8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26" h="811">
                      <a:moveTo>
                        <a:pt x="1024" y="0"/>
                      </a:moveTo>
                      <a:lnTo>
                        <a:pt x="102" y="0"/>
                      </a:lnTo>
                      <a:lnTo>
                        <a:pt x="89" y="26"/>
                      </a:lnTo>
                      <a:lnTo>
                        <a:pt x="77" y="52"/>
                      </a:lnTo>
                      <a:lnTo>
                        <a:pt x="65" y="80"/>
                      </a:lnTo>
                      <a:lnTo>
                        <a:pt x="55" y="104"/>
                      </a:lnTo>
                      <a:lnTo>
                        <a:pt x="45" y="138"/>
                      </a:lnTo>
                      <a:lnTo>
                        <a:pt x="36" y="167"/>
                      </a:lnTo>
                      <a:lnTo>
                        <a:pt x="28" y="198"/>
                      </a:lnTo>
                      <a:lnTo>
                        <a:pt x="21" y="229"/>
                      </a:lnTo>
                      <a:lnTo>
                        <a:pt x="12" y="268"/>
                      </a:lnTo>
                      <a:lnTo>
                        <a:pt x="5" y="308"/>
                      </a:lnTo>
                      <a:lnTo>
                        <a:pt x="2" y="360"/>
                      </a:lnTo>
                      <a:lnTo>
                        <a:pt x="0" y="424"/>
                      </a:lnTo>
                      <a:lnTo>
                        <a:pt x="1" y="482"/>
                      </a:lnTo>
                      <a:lnTo>
                        <a:pt x="5" y="529"/>
                      </a:lnTo>
                      <a:lnTo>
                        <a:pt x="11" y="576"/>
                      </a:lnTo>
                      <a:lnTo>
                        <a:pt x="18" y="617"/>
                      </a:lnTo>
                      <a:lnTo>
                        <a:pt x="28" y="664"/>
                      </a:lnTo>
                      <a:lnTo>
                        <a:pt x="39" y="703"/>
                      </a:lnTo>
                      <a:lnTo>
                        <a:pt x="54" y="751"/>
                      </a:lnTo>
                      <a:lnTo>
                        <a:pt x="76" y="810"/>
                      </a:lnTo>
                      <a:lnTo>
                        <a:pt x="1050" y="810"/>
                      </a:lnTo>
                      <a:lnTo>
                        <a:pt x="1064" y="772"/>
                      </a:lnTo>
                      <a:lnTo>
                        <a:pt x="1077" y="734"/>
                      </a:lnTo>
                      <a:lnTo>
                        <a:pt x="1088" y="702"/>
                      </a:lnTo>
                      <a:lnTo>
                        <a:pt x="1097" y="668"/>
                      </a:lnTo>
                      <a:lnTo>
                        <a:pt x="1106" y="628"/>
                      </a:lnTo>
                      <a:lnTo>
                        <a:pt x="1112" y="590"/>
                      </a:lnTo>
                      <a:lnTo>
                        <a:pt x="1118" y="550"/>
                      </a:lnTo>
                      <a:lnTo>
                        <a:pt x="1122" y="513"/>
                      </a:lnTo>
                      <a:lnTo>
                        <a:pt x="1124" y="480"/>
                      </a:lnTo>
                      <a:lnTo>
                        <a:pt x="1125" y="440"/>
                      </a:lnTo>
                      <a:lnTo>
                        <a:pt x="1125" y="404"/>
                      </a:lnTo>
                      <a:lnTo>
                        <a:pt x="1123" y="364"/>
                      </a:lnTo>
                      <a:lnTo>
                        <a:pt x="1119" y="327"/>
                      </a:lnTo>
                      <a:lnTo>
                        <a:pt x="1116" y="295"/>
                      </a:lnTo>
                      <a:lnTo>
                        <a:pt x="1111" y="264"/>
                      </a:lnTo>
                      <a:lnTo>
                        <a:pt x="1105" y="231"/>
                      </a:lnTo>
                      <a:lnTo>
                        <a:pt x="1097" y="197"/>
                      </a:lnTo>
                      <a:lnTo>
                        <a:pt x="1088" y="162"/>
                      </a:lnTo>
                      <a:lnTo>
                        <a:pt x="1077" y="129"/>
                      </a:lnTo>
                      <a:lnTo>
                        <a:pt x="1065" y="96"/>
                      </a:lnTo>
                      <a:lnTo>
                        <a:pt x="1051" y="60"/>
                      </a:lnTo>
                      <a:lnTo>
                        <a:pt x="1036" y="27"/>
                      </a:lnTo>
                      <a:lnTo>
                        <a:pt x="1024" y="0"/>
                      </a:lnTo>
                    </a:path>
                  </a:pathLst>
                </a:custGeom>
                <a:solidFill>
                  <a:srgbClr val="C0C0C0"/>
                </a:solidFill>
                <a:ln w="12700" cap="rnd" cmpd="sng">
                  <a:solidFill>
                    <a:srgbClr val="000000"/>
                  </a:solidFill>
                  <a:prstDash val="solid"/>
                  <a:round/>
                  <a:headEnd/>
                  <a:tailEnd/>
                </a:ln>
              </p:spPr>
              <p:txBody>
                <a:bodyPr/>
                <a:lstStyle/>
                <a:p>
                  <a:endParaRPr lang="en-US" dirty="0"/>
                </a:p>
              </p:txBody>
            </p:sp>
            <p:grpSp>
              <p:nvGrpSpPr>
                <p:cNvPr id="13" name="Group 87"/>
                <p:cNvGrpSpPr>
                  <a:grpSpLocks/>
                </p:cNvGrpSpPr>
                <p:nvPr/>
              </p:nvGrpSpPr>
              <p:grpSpPr bwMode="auto">
                <a:xfrm>
                  <a:off x="4643" y="2860"/>
                  <a:ext cx="423" cy="125"/>
                  <a:chOff x="4643" y="2860"/>
                  <a:chExt cx="423" cy="125"/>
                </a:xfrm>
              </p:grpSpPr>
              <p:sp>
                <p:nvSpPr>
                  <p:cNvPr id="19480" name="Freeform 88"/>
                  <p:cNvSpPr>
                    <a:spLocks/>
                  </p:cNvSpPr>
                  <p:nvPr/>
                </p:nvSpPr>
                <p:spPr bwMode="auto">
                  <a:xfrm>
                    <a:off x="4643" y="2870"/>
                    <a:ext cx="423" cy="115"/>
                  </a:xfrm>
                  <a:custGeom>
                    <a:avLst/>
                    <a:gdLst>
                      <a:gd name="T0" fmla="*/ 27 w 423"/>
                      <a:gd name="T1" fmla="*/ 44 h 115"/>
                      <a:gd name="T2" fmla="*/ 65 w 423"/>
                      <a:gd name="T3" fmla="*/ 93 h 115"/>
                      <a:gd name="T4" fmla="*/ 405 w 423"/>
                      <a:gd name="T5" fmla="*/ 93 h 115"/>
                      <a:gd name="T6" fmla="*/ 361 w 423"/>
                      <a:gd name="T7" fmla="*/ 36 h 115"/>
                      <a:gd name="T8" fmla="*/ 361 w 423"/>
                      <a:gd name="T9" fmla="*/ 0 h 115"/>
                      <a:gd name="T10" fmla="*/ 422 w 423"/>
                      <a:gd name="T11" fmla="*/ 78 h 115"/>
                      <a:gd name="T12" fmla="*/ 422 w 423"/>
                      <a:gd name="T13" fmla="*/ 114 h 115"/>
                      <a:gd name="T14" fmla="*/ 56 w 423"/>
                      <a:gd name="T15" fmla="*/ 114 h 115"/>
                      <a:gd name="T16" fmla="*/ 0 w 423"/>
                      <a:gd name="T17" fmla="*/ 44 h 115"/>
                      <a:gd name="T18" fmla="*/ 27 w 423"/>
                      <a:gd name="T19" fmla="*/ 44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3"/>
                      <a:gd name="T31" fmla="*/ 0 h 115"/>
                      <a:gd name="T32" fmla="*/ 423 w 423"/>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3" h="115">
                        <a:moveTo>
                          <a:pt x="27" y="44"/>
                        </a:moveTo>
                        <a:lnTo>
                          <a:pt x="65" y="93"/>
                        </a:lnTo>
                        <a:lnTo>
                          <a:pt x="405" y="93"/>
                        </a:lnTo>
                        <a:lnTo>
                          <a:pt x="361" y="36"/>
                        </a:lnTo>
                        <a:lnTo>
                          <a:pt x="361" y="0"/>
                        </a:lnTo>
                        <a:lnTo>
                          <a:pt x="422" y="78"/>
                        </a:lnTo>
                        <a:lnTo>
                          <a:pt x="422" y="114"/>
                        </a:lnTo>
                        <a:lnTo>
                          <a:pt x="56" y="114"/>
                        </a:lnTo>
                        <a:lnTo>
                          <a:pt x="0" y="44"/>
                        </a:lnTo>
                        <a:lnTo>
                          <a:pt x="27" y="44"/>
                        </a:lnTo>
                      </a:path>
                    </a:pathLst>
                  </a:custGeom>
                  <a:solidFill>
                    <a:srgbClr val="5F5F5F"/>
                  </a:solidFill>
                  <a:ln w="9525" cap="rnd">
                    <a:noFill/>
                    <a:round/>
                    <a:headEnd/>
                    <a:tailEnd/>
                  </a:ln>
                </p:spPr>
                <p:txBody>
                  <a:bodyPr/>
                  <a:lstStyle/>
                  <a:p>
                    <a:endParaRPr lang="en-US" dirty="0"/>
                  </a:p>
                </p:txBody>
              </p:sp>
              <p:sp>
                <p:nvSpPr>
                  <p:cNvPr id="19481" name="Freeform 89"/>
                  <p:cNvSpPr>
                    <a:spLocks/>
                  </p:cNvSpPr>
                  <p:nvPr/>
                </p:nvSpPr>
                <p:spPr bwMode="auto">
                  <a:xfrm>
                    <a:off x="4643" y="2860"/>
                    <a:ext cx="190" cy="52"/>
                  </a:xfrm>
                  <a:custGeom>
                    <a:avLst/>
                    <a:gdLst>
                      <a:gd name="T0" fmla="*/ 19 w 190"/>
                      <a:gd name="T1" fmla="*/ 16 h 52"/>
                      <a:gd name="T2" fmla="*/ 25 w 190"/>
                      <a:gd name="T3" fmla="*/ 0 h 52"/>
                      <a:gd name="T4" fmla="*/ 9 w 190"/>
                      <a:gd name="T5" fmla="*/ 0 h 52"/>
                      <a:gd name="T6" fmla="*/ 0 w 190"/>
                      <a:gd name="T7" fmla="*/ 16 h 52"/>
                      <a:gd name="T8" fmla="*/ 0 w 190"/>
                      <a:gd name="T9" fmla="*/ 51 h 52"/>
                      <a:gd name="T10" fmla="*/ 189 w 190"/>
                      <a:gd name="T11" fmla="*/ 51 h 52"/>
                      <a:gd name="T12" fmla="*/ 189 w 190"/>
                      <a:gd name="T13" fmla="*/ 16 h 52"/>
                      <a:gd name="T14" fmla="*/ 19 w 190"/>
                      <a:gd name="T15" fmla="*/ 16 h 52"/>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52"/>
                      <a:gd name="T26" fmla="*/ 190 w 190"/>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52">
                        <a:moveTo>
                          <a:pt x="19" y="16"/>
                        </a:moveTo>
                        <a:lnTo>
                          <a:pt x="25" y="0"/>
                        </a:lnTo>
                        <a:lnTo>
                          <a:pt x="9" y="0"/>
                        </a:lnTo>
                        <a:lnTo>
                          <a:pt x="0" y="16"/>
                        </a:lnTo>
                        <a:lnTo>
                          <a:pt x="0" y="51"/>
                        </a:lnTo>
                        <a:lnTo>
                          <a:pt x="189" y="51"/>
                        </a:lnTo>
                        <a:lnTo>
                          <a:pt x="189" y="16"/>
                        </a:lnTo>
                        <a:lnTo>
                          <a:pt x="19" y="16"/>
                        </a:lnTo>
                      </a:path>
                    </a:pathLst>
                  </a:custGeom>
                  <a:solidFill>
                    <a:srgbClr val="9F9F9F"/>
                  </a:solidFill>
                  <a:ln w="9525" cap="rnd">
                    <a:noFill/>
                    <a:round/>
                    <a:headEnd/>
                    <a:tailEnd/>
                  </a:ln>
                </p:spPr>
                <p:txBody>
                  <a:bodyPr/>
                  <a:lstStyle/>
                  <a:p>
                    <a:endParaRPr lang="en-US" dirty="0"/>
                  </a:p>
                </p:txBody>
              </p:sp>
              <p:sp>
                <p:nvSpPr>
                  <p:cNvPr id="19482" name="Freeform 90"/>
                  <p:cNvSpPr>
                    <a:spLocks/>
                  </p:cNvSpPr>
                  <p:nvPr/>
                </p:nvSpPr>
                <p:spPr bwMode="auto">
                  <a:xfrm>
                    <a:off x="4822" y="2860"/>
                    <a:ext cx="190" cy="52"/>
                  </a:xfrm>
                  <a:custGeom>
                    <a:avLst/>
                    <a:gdLst>
                      <a:gd name="T0" fmla="*/ 169 w 190"/>
                      <a:gd name="T1" fmla="*/ 16 h 52"/>
                      <a:gd name="T2" fmla="*/ 163 w 190"/>
                      <a:gd name="T3" fmla="*/ 0 h 52"/>
                      <a:gd name="T4" fmla="*/ 179 w 190"/>
                      <a:gd name="T5" fmla="*/ 0 h 52"/>
                      <a:gd name="T6" fmla="*/ 189 w 190"/>
                      <a:gd name="T7" fmla="*/ 16 h 52"/>
                      <a:gd name="T8" fmla="*/ 189 w 190"/>
                      <a:gd name="T9" fmla="*/ 51 h 52"/>
                      <a:gd name="T10" fmla="*/ 0 w 190"/>
                      <a:gd name="T11" fmla="*/ 51 h 52"/>
                      <a:gd name="T12" fmla="*/ 0 w 190"/>
                      <a:gd name="T13" fmla="*/ 16 h 52"/>
                      <a:gd name="T14" fmla="*/ 169 w 190"/>
                      <a:gd name="T15" fmla="*/ 16 h 52"/>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52"/>
                      <a:gd name="T26" fmla="*/ 190 w 190"/>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52">
                        <a:moveTo>
                          <a:pt x="169" y="16"/>
                        </a:moveTo>
                        <a:lnTo>
                          <a:pt x="163" y="0"/>
                        </a:lnTo>
                        <a:lnTo>
                          <a:pt x="179" y="0"/>
                        </a:lnTo>
                        <a:lnTo>
                          <a:pt x="189" y="16"/>
                        </a:lnTo>
                        <a:lnTo>
                          <a:pt x="189" y="51"/>
                        </a:lnTo>
                        <a:lnTo>
                          <a:pt x="0" y="51"/>
                        </a:lnTo>
                        <a:lnTo>
                          <a:pt x="0" y="16"/>
                        </a:lnTo>
                        <a:lnTo>
                          <a:pt x="169" y="16"/>
                        </a:lnTo>
                      </a:path>
                    </a:pathLst>
                  </a:custGeom>
                  <a:solidFill>
                    <a:srgbClr val="9F9F9F"/>
                  </a:solidFill>
                  <a:ln w="9525" cap="rnd">
                    <a:noFill/>
                    <a:round/>
                    <a:headEnd/>
                    <a:tailEnd/>
                  </a:ln>
                </p:spPr>
                <p:txBody>
                  <a:bodyPr/>
                  <a:lstStyle/>
                  <a:p>
                    <a:endParaRPr lang="en-US" dirty="0"/>
                  </a:p>
                </p:txBody>
              </p:sp>
              <p:sp>
                <p:nvSpPr>
                  <p:cNvPr id="19483" name="Freeform 91"/>
                  <p:cNvSpPr>
                    <a:spLocks/>
                  </p:cNvSpPr>
                  <p:nvPr/>
                </p:nvSpPr>
                <p:spPr bwMode="auto">
                  <a:xfrm>
                    <a:off x="4643" y="2860"/>
                    <a:ext cx="19" cy="17"/>
                  </a:xfrm>
                  <a:custGeom>
                    <a:avLst/>
                    <a:gdLst>
                      <a:gd name="T0" fmla="*/ 14 w 19"/>
                      <a:gd name="T1" fmla="*/ 16 h 17"/>
                      <a:gd name="T2" fmla="*/ 18 w 19"/>
                      <a:gd name="T3" fmla="*/ 0 h 17"/>
                      <a:gd name="T4" fmla="*/ 6 w 19"/>
                      <a:gd name="T5" fmla="*/ 0 h 17"/>
                      <a:gd name="T6" fmla="*/ 0 w 19"/>
                      <a:gd name="T7" fmla="*/ 16 h 17"/>
                      <a:gd name="T8" fmla="*/ 14 w 19"/>
                      <a:gd name="T9" fmla="*/ 16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4" y="16"/>
                        </a:moveTo>
                        <a:lnTo>
                          <a:pt x="18" y="0"/>
                        </a:lnTo>
                        <a:lnTo>
                          <a:pt x="6" y="0"/>
                        </a:lnTo>
                        <a:lnTo>
                          <a:pt x="0" y="16"/>
                        </a:lnTo>
                        <a:lnTo>
                          <a:pt x="14" y="16"/>
                        </a:lnTo>
                      </a:path>
                    </a:pathLst>
                  </a:custGeom>
                  <a:solidFill>
                    <a:srgbClr val="808080"/>
                  </a:solidFill>
                  <a:ln w="9525" cap="rnd">
                    <a:noFill/>
                    <a:round/>
                    <a:headEnd/>
                    <a:tailEnd/>
                  </a:ln>
                </p:spPr>
                <p:txBody>
                  <a:bodyPr/>
                  <a:lstStyle/>
                  <a:p>
                    <a:endParaRPr lang="en-US" dirty="0"/>
                  </a:p>
                </p:txBody>
              </p:sp>
              <p:sp>
                <p:nvSpPr>
                  <p:cNvPr id="19484" name="Freeform 92"/>
                  <p:cNvSpPr>
                    <a:spLocks/>
                  </p:cNvSpPr>
                  <p:nvPr/>
                </p:nvSpPr>
                <p:spPr bwMode="auto">
                  <a:xfrm>
                    <a:off x="4992" y="2860"/>
                    <a:ext cx="20" cy="17"/>
                  </a:xfrm>
                  <a:custGeom>
                    <a:avLst/>
                    <a:gdLst>
                      <a:gd name="T0" fmla="*/ 4 w 20"/>
                      <a:gd name="T1" fmla="*/ 16 h 17"/>
                      <a:gd name="T2" fmla="*/ 0 w 20"/>
                      <a:gd name="T3" fmla="*/ 0 h 17"/>
                      <a:gd name="T4" fmla="*/ 12 w 20"/>
                      <a:gd name="T5" fmla="*/ 0 h 17"/>
                      <a:gd name="T6" fmla="*/ 19 w 20"/>
                      <a:gd name="T7" fmla="*/ 16 h 17"/>
                      <a:gd name="T8" fmla="*/ 4 w 20"/>
                      <a:gd name="T9" fmla="*/ 16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4" y="16"/>
                        </a:moveTo>
                        <a:lnTo>
                          <a:pt x="0" y="0"/>
                        </a:lnTo>
                        <a:lnTo>
                          <a:pt x="12" y="0"/>
                        </a:lnTo>
                        <a:lnTo>
                          <a:pt x="19" y="16"/>
                        </a:lnTo>
                        <a:lnTo>
                          <a:pt x="4" y="16"/>
                        </a:lnTo>
                      </a:path>
                    </a:pathLst>
                  </a:custGeom>
                  <a:solidFill>
                    <a:srgbClr val="808080"/>
                  </a:solidFill>
                  <a:ln w="9525" cap="rnd">
                    <a:noFill/>
                    <a:round/>
                    <a:headEnd/>
                    <a:tailEnd/>
                  </a:ln>
                </p:spPr>
                <p:txBody>
                  <a:bodyPr/>
                  <a:lstStyle/>
                  <a:p>
                    <a:endParaRPr lang="en-US" dirty="0"/>
                  </a:p>
                </p:txBody>
              </p:sp>
            </p:grpSp>
            <p:sp>
              <p:nvSpPr>
                <p:cNvPr id="19472" name="Rectangle 93"/>
                <p:cNvSpPr>
                  <a:spLocks noChangeArrowheads="1"/>
                </p:cNvSpPr>
                <p:nvPr/>
              </p:nvSpPr>
              <p:spPr bwMode="auto">
                <a:xfrm>
                  <a:off x="4629" y="3172"/>
                  <a:ext cx="411" cy="122"/>
                </a:xfrm>
                <a:prstGeom prst="rect">
                  <a:avLst/>
                </a:prstGeom>
                <a:solidFill>
                  <a:srgbClr val="808000"/>
                </a:solidFill>
                <a:ln w="12700">
                  <a:solidFill>
                    <a:srgbClr val="000000"/>
                  </a:solidFill>
                  <a:miter lim="800000"/>
                  <a:headEnd/>
                  <a:tailEnd/>
                </a:ln>
              </p:spPr>
              <p:txBody>
                <a:bodyPr wrap="none" anchor="ctr"/>
                <a:lstStyle/>
                <a:p>
                  <a:pPr eaLnBrk="0" hangingPunct="0"/>
                  <a:endParaRPr lang="en-US" dirty="0"/>
                </a:p>
              </p:txBody>
            </p:sp>
            <p:sp>
              <p:nvSpPr>
                <p:cNvPr id="19473" name="Rectangle 94"/>
                <p:cNvSpPr>
                  <a:spLocks noChangeArrowheads="1"/>
                </p:cNvSpPr>
                <p:nvPr/>
              </p:nvSpPr>
              <p:spPr bwMode="auto">
                <a:xfrm>
                  <a:off x="4653" y="3189"/>
                  <a:ext cx="360" cy="90"/>
                </a:xfrm>
                <a:prstGeom prst="rect">
                  <a:avLst/>
                </a:prstGeom>
                <a:solidFill>
                  <a:srgbClr val="FFFF00"/>
                </a:solidFill>
                <a:ln w="12700">
                  <a:solidFill>
                    <a:srgbClr val="000000"/>
                  </a:solidFill>
                  <a:miter lim="800000"/>
                  <a:headEnd/>
                  <a:tailEnd/>
                </a:ln>
              </p:spPr>
              <p:txBody>
                <a:bodyPr wrap="none" anchor="ctr"/>
                <a:lstStyle/>
                <a:p>
                  <a:pPr eaLnBrk="0" hangingPunct="0"/>
                  <a:endParaRPr lang="en-US" dirty="0"/>
                </a:p>
              </p:txBody>
            </p:sp>
            <p:grpSp>
              <p:nvGrpSpPr>
                <p:cNvPr id="14" name="Group 95"/>
                <p:cNvGrpSpPr>
                  <a:grpSpLocks/>
                </p:cNvGrpSpPr>
                <p:nvPr/>
              </p:nvGrpSpPr>
              <p:grpSpPr bwMode="auto">
                <a:xfrm>
                  <a:off x="4783" y="3336"/>
                  <a:ext cx="101" cy="105"/>
                  <a:chOff x="4783" y="3336"/>
                  <a:chExt cx="101" cy="105"/>
                </a:xfrm>
              </p:grpSpPr>
              <p:sp>
                <p:nvSpPr>
                  <p:cNvPr id="19475" name="Oval 96"/>
                  <p:cNvSpPr>
                    <a:spLocks noChangeArrowheads="1"/>
                  </p:cNvSpPr>
                  <p:nvPr/>
                </p:nvSpPr>
                <p:spPr bwMode="auto">
                  <a:xfrm>
                    <a:off x="4790" y="3343"/>
                    <a:ext cx="94" cy="98"/>
                  </a:xfrm>
                  <a:prstGeom prst="ellipse">
                    <a:avLst/>
                  </a:prstGeom>
                  <a:solidFill>
                    <a:srgbClr val="3F3F3F"/>
                  </a:solidFill>
                  <a:ln w="12700">
                    <a:solidFill>
                      <a:srgbClr val="3F3F3F"/>
                    </a:solidFill>
                    <a:round/>
                    <a:headEnd/>
                    <a:tailEnd/>
                  </a:ln>
                </p:spPr>
                <p:txBody>
                  <a:bodyPr wrap="none" anchor="ctr"/>
                  <a:lstStyle/>
                  <a:p>
                    <a:pPr eaLnBrk="0" hangingPunct="0"/>
                    <a:endParaRPr lang="en-US" dirty="0"/>
                  </a:p>
                </p:txBody>
              </p:sp>
              <p:grpSp>
                <p:nvGrpSpPr>
                  <p:cNvPr id="15" name="Group 97"/>
                  <p:cNvGrpSpPr>
                    <a:grpSpLocks/>
                  </p:cNvGrpSpPr>
                  <p:nvPr/>
                </p:nvGrpSpPr>
                <p:grpSpPr bwMode="auto">
                  <a:xfrm>
                    <a:off x="4783" y="3336"/>
                    <a:ext cx="93" cy="98"/>
                    <a:chOff x="4783" y="3336"/>
                    <a:chExt cx="93" cy="98"/>
                  </a:xfrm>
                </p:grpSpPr>
                <p:sp>
                  <p:nvSpPr>
                    <p:cNvPr id="19477" name="Oval 98"/>
                    <p:cNvSpPr>
                      <a:spLocks noChangeArrowheads="1"/>
                    </p:cNvSpPr>
                    <p:nvPr/>
                  </p:nvSpPr>
                  <p:spPr bwMode="auto">
                    <a:xfrm>
                      <a:off x="4783" y="3336"/>
                      <a:ext cx="93" cy="98"/>
                    </a:xfrm>
                    <a:prstGeom prst="ellipse">
                      <a:avLst/>
                    </a:prstGeom>
                    <a:solidFill>
                      <a:srgbClr val="C0C0C0"/>
                    </a:solidFill>
                    <a:ln w="12700">
                      <a:solidFill>
                        <a:srgbClr val="808080"/>
                      </a:solidFill>
                      <a:round/>
                      <a:headEnd/>
                      <a:tailEnd/>
                    </a:ln>
                  </p:spPr>
                  <p:txBody>
                    <a:bodyPr wrap="none" anchor="ctr"/>
                    <a:lstStyle/>
                    <a:p>
                      <a:pPr eaLnBrk="0" hangingPunct="0"/>
                      <a:endParaRPr lang="en-US" dirty="0"/>
                    </a:p>
                  </p:txBody>
                </p:sp>
                <p:sp>
                  <p:nvSpPr>
                    <p:cNvPr id="19478" name="Oval 99"/>
                    <p:cNvSpPr>
                      <a:spLocks noChangeArrowheads="1"/>
                    </p:cNvSpPr>
                    <p:nvPr/>
                  </p:nvSpPr>
                  <p:spPr bwMode="auto">
                    <a:xfrm>
                      <a:off x="4821" y="3358"/>
                      <a:ext cx="15" cy="16"/>
                    </a:xfrm>
                    <a:prstGeom prst="ellipse">
                      <a:avLst/>
                    </a:prstGeom>
                    <a:solidFill>
                      <a:srgbClr val="3F3F3F"/>
                    </a:solidFill>
                    <a:ln w="12700">
                      <a:solidFill>
                        <a:srgbClr val="3F3F3F"/>
                      </a:solidFill>
                      <a:round/>
                      <a:headEnd/>
                      <a:tailEnd/>
                    </a:ln>
                  </p:spPr>
                  <p:txBody>
                    <a:bodyPr wrap="none" anchor="ctr"/>
                    <a:lstStyle/>
                    <a:p>
                      <a:pPr eaLnBrk="0" hangingPunct="0"/>
                      <a:endParaRPr lang="en-US" dirty="0"/>
                    </a:p>
                  </p:txBody>
                </p:sp>
                <p:sp>
                  <p:nvSpPr>
                    <p:cNvPr id="19479" name="Freeform 100"/>
                    <p:cNvSpPr>
                      <a:spLocks/>
                    </p:cNvSpPr>
                    <p:nvPr/>
                  </p:nvSpPr>
                  <p:spPr bwMode="auto">
                    <a:xfrm>
                      <a:off x="4814" y="3383"/>
                      <a:ext cx="29" cy="32"/>
                    </a:xfrm>
                    <a:custGeom>
                      <a:avLst/>
                      <a:gdLst>
                        <a:gd name="T0" fmla="*/ 9 w 29"/>
                        <a:gd name="T1" fmla="*/ 0 h 32"/>
                        <a:gd name="T2" fmla="*/ 0 w 29"/>
                        <a:gd name="T3" fmla="*/ 31 h 32"/>
                        <a:gd name="T4" fmla="*/ 28 w 29"/>
                        <a:gd name="T5" fmla="*/ 31 h 32"/>
                        <a:gd name="T6" fmla="*/ 20 w 29"/>
                        <a:gd name="T7" fmla="*/ 0 h 32"/>
                        <a:gd name="T8" fmla="*/ 9 w 29"/>
                        <a:gd name="T9" fmla="*/ 0 h 32"/>
                        <a:gd name="T10" fmla="*/ 0 60000 65536"/>
                        <a:gd name="T11" fmla="*/ 0 60000 65536"/>
                        <a:gd name="T12" fmla="*/ 0 60000 65536"/>
                        <a:gd name="T13" fmla="*/ 0 60000 65536"/>
                        <a:gd name="T14" fmla="*/ 0 60000 65536"/>
                        <a:gd name="T15" fmla="*/ 0 w 29"/>
                        <a:gd name="T16" fmla="*/ 0 h 32"/>
                        <a:gd name="T17" fmla="*/ 29 w 29"/>
                        <a:gd name="T18" fmla="*/ 32 h 32"/>
                      </a:gdLst>
                      <a:ahLst/>
                      <a:cxnLst>
                        <a:cxn ang="T10">
                          <a:pos x="T0" y="T1"/>
                        </a:cxn>
                        <a:cxn ang="T11">
                          <a:pos x="T2" y="T3"/>
                        </a:cxn>
                        <a:cxn ang="T12">
                          <a:pos x="T4" y="T5"/>
                        </a:cxn>
                        <a:cxn ang="T13">
                          <a:pos x="T6" y="T7"/>
                        </a:cxn>
                        <a:cxn ang="T14">
                          <a:pos x="T8" y="T9"/>
                        </a:cxn>
                      </a:cxnLst>
                      <a:rect l="T15" t="T16" r="T17" b="T18"/>
                      <a:pathLst>
                        <a:path w="29" h="32">
                          <a:moveTo>
                            <a:pt x="9" y="0"/>
                          </a:moveTo>
                          <a:lnTo>
                            <a:pt x="0" y="31"/>
                          </a:lnTo>
                          <a:lnTo>
                            <a:pt x="28" y="31"/>
                          </a:lnTo>
                          <a:lnTo>
                            <a:pt x="20" y="0"/>
                          </a:lnTo>
                          <a:lnTo>
                            <a:pt x="9" y="0"/>
                          </a:lnTo>
                        </a:path>
                      </a:pathLst>
                    </a:custGeom>
                    <a:solidFill>
                      <a:srgbClr val="3F3F3F"/>
                    </a:solidFill>
                    <a:ln w="9525" cap="rnd">
                      <a:noFill/>
                      <a:round/>
                      <a:headEnd/>
                      <a:tailEnd/>
                    </a:ln>
                  </p:spPr>
                  <p:txBody>
                    <a:bodyPr/>
                    <a:lstStyle/>
                    <a:p>
                      <a:endParaRPr lang="en-US" dirty="0"/>
                    </a:p>
                  </p:txBody>
                </p:sp>
              </p:grpSp>
            </p:grpSp>
          </p:grpSp>
        </p:grpSp>
      </p:grpSp>
      <p:sp>
        <p:nvSpPr>
          <p:cNvPr id="19460" name="Rectangle 101"/>
          <p:cNvSpPr>
            <a:spLocks noChangeArrowheads="1"/>
          </p:cNvSpPr>
          <p:nvPr/>
        </p:nvSpPr>
        <p:spPr bwMode="auto">
          <a:xfrm>
            <a:off x="7070725" y="3763963"/>
            <a:ext cx="1317625" cy="396875"/>
          </a:xfrm>
          <a:prstGeom prst="rect">
            <a:avLst/>
          </a:prstGeom>
          <a:noFill/>
          <a:ln w="9525">
            <a:noFill/>
            <a:miter lim="800000"/>
            <a:headEnd/>
            <a:tailEnd/>
          </a:ln>
        </p:spPr>
        <p:txBody>
          <a:bodyPr wrap="none" lIns="92075" tIns="46038" rIns="92075" bIns="46038">
            <a:spAutoFit/>
          </a:bodyPr>
          <a:lstStyle/>
          <a:p>
            <a:pPr eaLnBrk="0" hangingPunct="0"/>
            <a:r>
              <a:rPr lang="en-US" sz="2000" b="1" dirty="0">
                <a:solidFill>
                  <a:srgbClr val="CF0E30"/>
                </a:solidFill>
                <a:latin typeface="Arial Black" pitchFamily="34" charset="0"/>
              </a:rPr>
              <a:t>SECRET</a:t>
            </a:r>
            <a:endParaRPr lang="en-US" sz="2000" b="1" dirty="0">
              <a:solidFill>
                <a:srgbClr val="CF0E30"/>
              </a:solidFill>
              <a:latin typeface="Arial" pitchFamily="34" charset="0"/>
            </a:endParaRPr>
          </a:p>
        </p:txBody>
      </p:sp>
      <p:pic>
        <p:nvPicPr>
          <p:cNvPr id="19461" name="Picture 101" descr="SPY.WMF"/>
          <p:cNvPicPr>
            <a:picLocks noChangeAspect="1"/>
          </p:cNvPicPr>
          <p:nvPr/>
        </p:nvPicPr>
        <p:blipFill>
          <a:blip r:embed="rId3" cstate="print"/>
          <a:srcRect/>
          <a:stretch>
            <a:fillRect/>
          </a:stretch>
        </p:blipFill>
        <p:spPr bwMode="auto">
          <a:xfrm rot="1239326">
            <a:off x="6159715" y="906442"/>
            <a:ext cx="1616075" cy="2003425"/>
          </a:xfrm>
          <a:prstGeom prst="rect">
            <a:avLst/>
          </a:prstGeom>
          <a:noFill/>
          <a:ln w="9525">
            <a:noFill/>
            <a:miter lim="800000"/>
            <a:headEnd/>
            <a:tailEnd/>
          </a:ln>
        </p:spPr>
      </p:pic>
      <p:cxnSp>
        <p:nvCxnSpPr>
          <p:cNvPr id="60" name="Straight Arrow Connector 59"/>
          <p:cNvCxnSpPr/>
          <p:nvPr/>
        </p:nvCxnSpPr>
        <p:spPr bwMode="auto">
          <a:xfrm>
            <a:off x="7010400" y="2209800"/>
            <a:ext cx="533400" cy="1066800"/>
          </a:xfrm>
          <a:prstGeom prst="straightConnector1">
            <a:avLst/>
          </a:prstGeom>
          <a:gradFill rotWithShape="0">
            <a:gsLst>
              <a:gs pos="0">
                <a:schemeClr val="accent1">
                  <a:gamma/>
                  <a:shade val="46275"/>
                  <a:invGamma/>
                </a:schemeClr>
              </a:gs>
              <a:gs pos="100000">
                <a:schemeClr val="accent1"/>
              </a:gs>
            </a:gsLst>
            <a:lin ang="5400000" scaled="1"/>
          </a:gradFill>
          <a:ln w="47625" cap="flat" cmpd="sng" algn="ctr">
            <a:solidFill>
              <a:srgbClr val="C00000"/>
            </a:solidFill>
            <a:prstDash val="solid"/>
            <a:round/>
            <a:headEnd type="none" w="med" len="med"/>
            <a:tailEnd type="arrow"/>
          </a:ln>
          <a:effectLst/>
        </p:spPr>
      </p:cxnSp>
      <p:sp>
        <p:nvSpPr>
          <p:cNvPr id="61" name="Rectangle 60"/>
          <p:cNvSpPr/>
          <p:nvPr/>
        </p:nvSpPr>
        <p:spPr>
          <a:xfrm>
            <a:off x="914400" y="6248400"/>
            <a:ext cx="3827010" cy="369332"/>
          </a:xfrm>
          <a:prstGeom prst="rect">
            <a:avLst/>
          </a:prstGeom>
        </p:spPr>
        <p:txBody>
          <a:bodyPr wrap="none">
            <a:spAutoFit/>
          </a:bodyPr>
          <a:lstStyle/>
          <a:p>
            <a:r>
              <a:rPr lang="en-US" sz="1800" b="1" dirty="0" smtClean="0"/>
              <a:t>(reference ISFO rev 3 section </a:t>
            </a:r>
            <a:r>
              <a:rPr lang="en-US" sz="1800" dirty="0" smtClean="0"/>
              <a:t>5.2.3.1</a:t>
            </a:r>
            <a:r>
              <a:rPr lang="en-US" sz="1800" b="1" dirty="0" smtClean="0"/>
              <a:t>)</a:t>
            </a:r>
            <a:endParaRPr lang="en-US" sz="1800" b="1" dirty="0"/>
          </a:p>
        </p:txBody>
      </p:sp>
      <p:sp>
        <p:nvSpPr>
          <p:cNvPr id="63" name="Footer Placeholder 62"/>
          <p:cNvSpPr>
            <a:spLocks noGrp="1"/>
          </p:cNvSpPr>
          <p:nvPr>
            <p:ph type="ftr" sz="quarter" idx="11"/>
          </p:nvPr>
        </p:nvSpPr>
        <p:spPr/>
        <p:txBody>
          <a:bodyPr/>
          <a:lstStyle/>
          <a:p>
            <a:pPr>
              <a:defRPr/>
            </a:pPr>
            <a:endParaRPr lang="en-US"/>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457200"/>
            <a:ext cx="8229600" cy="990600"/>
          </a:xfrm>
        </p:spPr>
        <p:txBody>
          <a:bodyPr/>
          <a:lstStyle/>
          <a:p>
            <a:r>
              <a:rPr lang="en-US" dirty="0" smtClean="0">
                <a:ea typeface="ＭＳ Ｐゴシック" pitchFamily="34" charset="-128"/>
              </a:rPr>
              <a:t>Data Spill / Incident Response Plan</a:t>
            </a:r>
            <a:r>
              <a:rPr lang="en-US" sz="4000" dirty="0" smtClean="0">
                <a:ea typeface="ＭＳ Ｐゴシック" pitchFamily="34" charset="-128"/>
              </a:rPr>
              <a:t/>
            </a:r>
            <a:br>
              <a:rPr lang="en-US" sz="4000" dirty="0" smtClean="0">
                <a:ea typeface="ＭＳ Ｐゴシック" pitchFamily="34" charset="-128"/>
              </a:rPr>
            </a:br>
            <a:r>
              <a:rPr lang="en-US" sz="4000" dirty="0" smtClean="0">
                <a:ea typeface="ＭＳ Ｐゴシック" pitchFamily="34" charset="-128"/>
              </a:rPr>
              <a:t/>
            </a:r>
            <a:br>
              <a:rPr lang="en-US" sz="4000" dirty="0" smtClean="0">
                <a:ea typeface="ＭＳ Ｐゴシック" pitchFamily="34" charset="-128"/>
              </a:rPr>
            </a:br>
            <a:r>
              <a:rPr lang="en-US" sz="4000" dirty="0" smtClean="0">
                <a:ea typeface="ＭＳ Ｐゴシック" pitchFamily="34" charset="-128"/>
              </a:rPr>
              <a:t/>
            </a:r>
            <a:br>
              <a:rPr lang="en-US" sz="4000" dirty="0" smtClean="0">
                <a:ea typeface="ＭＳ Ｐゴシック" pitchFamily="34" charset="-128"/>
              </a:rPr>
            </a:br>
            <a:r>
              <a:rPr lang="en-US" sz="4000" dirty="0" smtClean="0">
                <a:ea typeface="ＭＳ Ｐゴシック" pitchFamily="34" charset="-128"/>
              </a:rPr>
              <a:t/>
            </a:r>
            <a:br>
              <a:rPr lang="en-US" sz="4000" dirty="0" smtClean="0">
                <a:ea typeface="ＭＳ Ｐゴシック" pitchFamily="34" charset="-128"/>
              </a:rPr>
            </a:br>
            <a:r>
              <a:rPr lang="en-US" sz="4000" dirty="0" smtClean="0">
                <a:ea typeface="ＭＳ Ｐゴシック" pitchFamily="34" charset="-128"/>
              </a:rPr>
              <a:t/>
            </a:r>
            <a:br>
              <a:rPr lang="en-US" sz="4000" dirty="0" smtClean="0">
                <a:ea typeface="ＭＳ Ｐゴシック" pitchFamily="34" charset="-128"/>
              </a:rPr>
            </a:br>
            <a:r>
              <a:rPr lang="en-US" sz="4000" dirty="0" smtClean="0">
                <a:ea typeface="ＭＳ Ｐゴシック" pitchFamily="34" charset="-128"/>
              </a:rPr>
              <a:t/>
            </a:r>
            <a:br>
              <a:rPr lang="en-US" sz="4000" dirty="0" smtClean="0">
                <a:ea typeface="ＭＳ Ｐゴシック" pitchFamily="34" charset="-128"/>
              </a:rPr>
            </a:br>
            <a:r>
              <a:rPr lang="en-US" sz="4000" dirty="0" smtClean="0">
                <a:ea typeface="ＭＳ Ｐゴシック" pitchFamily="34" charset="-128"/>
              </a:rPr>
              <a:t>	</a:t>
            </a:r>
          </a:p>
        </p:txBody>
      </p:sp>
      <p:sp>
        <p:nvSpPr>
          <p:cNvPr id="21506" name="Content Placeholder 4"/>
          <p:cNvSpPr>
            <a:spLocks noGrp="1"/>
          </p:cNvSpPr>
          <p:nvPr>
            <p:ph idx="1"/>
          </p:nvPr>
        </p:nvSpPr>
        <p:spPr>
          <a:xfrm>
            <a:off x="457200" y="1295400"/>
            <a:ext cx="8458200" cy="4798237"/>
          </a:xfrm>
        </p:spPr>
        <p:txBody>
          <a:bodyPr/>
          <a:lstStyle/>
          <a:p>
            <a:pPr lvl="1">
              <a:lnSpc>
                <a:spcPct val="150000"/>
              </a:lnSpc>
              <a:buFont typeface="Arial" pitchFamily="34" charset="0"/>
              <a:buChar char="•"/>
            </a:pPr>
            <a:r>
              <a:rPr lang="en-US" sz="2800" dirty="0" smtClean="0">
                <a:ea typeface="ＭＳ Ｐゴシック" pitchFamily="34" charset="-128"/>
              </a:rPr>
              <a:t>Provides a roadmap</a:t>
            </a:r>
          </a:p>
          <a:p>
            <a:pPr lvl="1">
              <a:lnSpc>
                <a:spcPct val="150000"/>
              </a:lnSpc>
              <a:buFont typeface="Arial" pitchFamily="34" charset="0"/>
              <a:buChar char="•"/>
            </a:pPr>
            <a:r>
              <a:rPr lang="en-US" sz="2800" dirty="0" smtClean="0">
                <a:ea typeface="ＭＳ Ｐゴシック" pitchFamily="34" charset="-128"/>
              </a:rPr>
              <a:t>Defines structure, response and capability</a:t>
            </a:r>
          </a:p>
          <a:p>
            <a:pPr lvl="1">
              <a:lnSpc>
                <a:spcPct val="150000"/>
              </a:lnSpc>
              <a:buFont typeface="Arial" pitchFamily="34" charset="0"/>
              <a:buChar char="•"/>
            </a:pPr>
            <a:r>
              <a:rPr lang="en-US" sz="2800" dirty="0" smtClean="0">
                <a:ea typeface="ＭＳ Ｐゴシック" pitchFamily="34" charset="-128"/>
              </a:rPr>
              <a:t>Meets unique organizational requirements</a:t>
            </a:r>
          </a:p>
          <a:p>
            <a:pPr lvl="1">
              <a:lnSpc>
                <a:spcPct val="150000"/>
              </a:lnSpc>
              <a:buFont typeface="Arial" pitchFamily="34" charset="0"/>
              <a:buChar char="•"/>
            </a:pPr>
            <a:r>
              <a:rPr lang="en-US" sz="2800" dirty="0" smtClean="0">
                <a:ea typeface="ＭＳ Ｐゴシック" pitchFamily="34" charset="-128"/>
              </a:rPr>
              <a:t>Defines incidents, resources and support</a:t>
            </a:r>
          </a:p>
          <a:p>
            <a:pPr lvl="1">
              <a:lnSpc>
                <a:spcPct val="150000"/>
              </a:lnSpc>
              <a:buFont typeface="Arial" pitchFamily="34" charset="0"/>
              <a:buChar char="•"/>
            </a:pPr>
            <a:r>
              <a:rPr lang="en-US" sz="2800" dirty="0" smtClean="0">
                <a:ea typeface="ＭＳ Ｐゴシック" pitchFamily="34" charset="-128"/>
              </a:rPr>
              <a:t>Supporting document that can be pre-approved by Data Owners/Customers.</a:t>
            </a:r>
          </a:p>
          <a:p>
            <a:pPr lvl="1">
              <a:lnSpc>
                <a:spcPct val="150000"/>
              </a:lnSpc>
              <a:buNone/>
            </a:pPr>
            <a:r>
              <a:rPr lang="en-US" sz="2200" dirty="0" smtClean="0">
                <a:ea typeface="ＭＳ Ｐゴシック" pitchFamily="34" charset="-128"/>
              </a:rPr>
              <a:t> </a:t>
            </a:r>
          </a:p>
        </p:txBody>
      </p:sp>
      <p:sp>
        <p:nvSpPr>
          <p:cNvPr id="4" name="Rectangle 3"/>
          <p:cNvSpPr/>
          <p:nvPr/>
        </p:nvSpPr>
        <p:spPr>
          <a:xfrm>
            <a:off x="914400" y="5638800"/>
            <a:ext cx="7162800" cy="553998"/>
          </a:xfrm>
          <a:prstGeom prst="rect">
            <a:avLst/>
          </a:prstGeom>
        </p:spPr>
        <p:txBody>
          <a:bodyPr wrap="square">
            <a:spAutoFit/>
          </a:bodyPr>
          <a:lstStyle/>
          <a:p>
            <a:pPr lvl="2">
              <a:lnSpc>
                <a:spcPct val="150000"/>
              </a:lnSpc>
              <a:buFontTx/>
              <a:buNone/>
            </a:pPr>
            <a:r>
              <a:rPr lang="en-US" sz="2000" b="1" dirty="0" smtClean="0">
                <a:ea typeface="ＭＳ Ｐゴシック" pitchFamily="34" charset="-128"/>
              </a:rPr>
              <a:t>Reference ISFO Process Manual, Rev 3 2011.1, 5.2.3.1.1</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5"/>
          <p:cNvSpPr>
            <a:spLocks noGrp="1"/>
          </p:cNvSpPr>
          <p:nvPr>
            <p:ph type="title"/>
          </p:nvPr>
        </p:nvSpPr>
        <p:spPr/>
        <p:txBody>
          <a:bodyPr/>
          <a:lstStyle/>
          <a:p>
            <a:r>
              <a:rPr lang="en-US" dirty="0" smtClean="0">
                <a:ea typeface="ＭＳ Ｐゴシック" pitchFamily="34" charset="-128"/>
              </a:rPr>
              <a:t>Contamination occurs when…</a:t>
            </a:r>
          </a:p>
        </p:txBody>
      </p:sp>
      <p:sp>
        <p:nvSpPr>
          <p:cNvPr id="179202" name="Content Placeholder 6"/>
          <p:cNvSpPr>
            <a:spLocks noGrp="1"/>
          </p:cNvSpPr>
          <p:nvPr>
            <p:ph idx="1"/>
          </p:nvPr>
        </p:nvSpPr>
        <p:spPr>
          <a:xfrm>
            <a:off x="461963" y="1354138"/>
            <a:ext cx="5786437" cy="4782848"/>
          </a:xfrm>
        </p:spPr>
        <p:txBody>
          <a:bodyPr/>
          <a:lstStyle/>
          <a:p>
            <a:pPr>
              <a:lnSpc>
                <a:spcPct val="150000"/>
              </a:lnSpc>
            </a:pPr>
            <a:r>
              <a:rPr lang="en-US" sz="2800" dirty="0" smtClean="0">
                <a:ea typeface="ＭＳ Ｐゴシック" pitchFamily="34" charset="-128"/>
              </a:rPr>
              <a:t>People not following the rules</a:t>
            </a:r>
          </a:p>
          <a:p>
            <a:pPr>
              <a:lnSpc>
                <a:spcPct val="150000"/>
              </a:lnSpc>
            </a:pPr>
            <a:r>
              <a:rPr lang="en-US" sz="2800" dirty="0" smtClean="0">
                <a:ea typeface="ＭＳ Ｐゴシック" pitchFamily="34" charset="-128"/>
              </a:rPr>
              <a:t>Confusion – didn’t understand</a:t>
            </a:r>
          </a:p>
          <a:p>
            <a:pPr>
              <a:lnSpc>
                <a:spcPct val="150000"/>
              </a:lnSpc>
            </a:pPr>
            <a:r>
              <a:rPr lang="en-US" sz="2800" dirty="0" smtClean="0">
                <a:ea typeface="ＭＳ Ｐゴシック" pitchFamily="34" charset="-128"/>
              </a:rPr>
              <a:t>Data not reviewed by SME IAW SCG</a:t>
            </a:r>
          </a:p>
          <a:p>
            <a:pPr>
              <a:lnSpc>
                <a:spcPct val="150000"/>
              </a:lnSpc>
            </a:pPr>
            <a:r>
              <a:rPr lang="en-US" sz="2800" dirty="0" smtClean="0">
                <a:ea typeface="ＭＳ Ｐゴシック" pitchFamily="34" charset="-128"/>
              </a:rPr>
              <a:t>Received data electronically (email or optical media) from outside source.</a:t>
            </a:r>
          </a:p>
        </p:txBody>
      </p:sp>
      <p:pic>
        <p:nvPicPr>
          <p:cNvPr id="179203" name="Picture 7" descr="Confused.jpg"/>
          <p:cNvPicPr>
            <a:picLocks noChangeAspect="1"/>
          </p:cNvPicPr>
          <p:nvPr/>
        </p:nvPicPr>
        <p:blipFill>
          <a:blip r:embed="rId3" cstate="print"/>
          <a:srcRect/>
          <a:stretch>
            <a:fillRect/>
          </a:stretch>
        </p:blipFill>
        <p:spPr bwMode="auto">
          <a:xfrm>
            <a:off x="6000750" y="1752600"/>
            <a:ext cx="2705100" cy="32766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Content Placeholder 2"/>
          <p:cNvSpPr>
            <a:spLocks noGrp="1"/>
          </p:cNvSpPr>
          <p:nvPr>
            <p:ph idx="1"/>
          </p:nvPr>
        </p:nvSpPr>
        <p:spPr>
          <a:xfrm>
            <a:off x="461963" y="1354138"/>
            <a:ext cx="8224837" cy="4007251"/>
          </a:xfrm>
        </p:spPr>
        <p:txBody>
          <a:bodyPr/>
          <a:lstStyle/>
          <a:p>
            <a:r>
              <a:rPr lang="en-US" sz="2800" dirty="0" smtClean="0">
                <a:ea typeface="ＭＳ Ｐゴシック" pitchFamily="34" charset="-128"/>
              </a:rPr>
              <a:t>All Personnel</a:t>
            </a:r>
          </a:p>
          <a:p>
            <a:pPr lvl="1">
              <a:lnSpc>
                <a:spcPct val="150000"/>
              </a:lnSpc>
            </a:pPr>
            <a:r>
              <a:rPr lang="en-US" sz="2800" dirty="0" smtClean="0">
                <a:ea typeface="ＭＳ Ｐゴシック" pitchFamily="34" charset="-128"/>
              </a:rPr>
              <a:t>Immediately open lines of communication </a:t>
            </a:r>
          </a:p>
          <a:p>
            <a:pPr lvl="1">
              <a:lnSpc>
                <a:spcPct val="150000"/>
              </a:lnSpc>
            </a:pPr>
            <a:r>
              <a:rPr lang="en-US" sz="2800" dirty="0" smtClean="0">
                <a:ea typeface="ＭＳ Ｐゴシック" pitchFamily="34" charset="-128"/>
              </a:rPr>
              <a:t>Participate and support response efforts</a:t>
            </a:r>
          </a:p>
          <a:p>
            <a:pPr lvl="1">
              <a:lnSpc>
                <a:spcPct val="150000"/>
              </a:lnSpc>
            </a:pPr>
            <a:r>
              <a:rPr lang="en-US" sz="2800" dirty="0" smtClean="0">
                <a:ea typeface="ＭＳ Ｐゴシック" pitchFamily="34" charset="-128"/>
              </a:rPr>
              <a:t>Assess risk / follow data owner (customer) guidelines and/or approved procedures</a:t>
            </a:r>
          </a:p>
          <a:p>
            <a:pPr lvl="1">
              <a:lnSpc>
                <a:spcPct val="150000"/>
              </a:lnSpc>
            </a:pPr>
            <a:r>
              <a:rPr lang="en-US" sz="2800" dirty="0" smtClean="0">
                <a:ea typeface="ＭＳ Ｐゴシック" pitchFamily="34" charset="-128"/>
              </a:rPr>
              <a:t>Assign cleared people to assist cleanup</a:t>
            </a:r>
          </a:p>
        </p:txBody>
      </p:sp>
      <p:sp>
        <p:nvSpPr>
          <p:cNvPr id="6" name="Rectangle 5"/>
          <p:cNvSpPr/>
          <p:nvPr/>
        </p:nvSpPr>
        <p:spPr>
          <a:xfrm>
            <a:off x="5352577" y="6519446"/>
            <a:ext cx="3791423" cy="338554"/>
          </a:xfrm>
          <a:prstGeom prst="rect">
            <a:avLst/>
          </a:prstGeom>
          <a:noFill/>
        </p:spPr>
        <p:txBody>
          <a:bodyPr wrap="none">
            <a:spAutoFit/>
          </a:bodyPr>
          <a:lstStyle/>
          <a:p>
            <a:pPr algn="ctr" eaLnBrk="0" hangingPunct="0">
              <a:defRPr/>
            </a:pPr>
            <a:r>
              <a:rPr lang="en-US" sz="1600" b="1" dirty="0">
                <a:ln w="10541" cmpd="sng">
                  <a:solidFill>
                    <a:srgbClr val="7D7D7D">
                      <a:tint val="100000"/>
                      <a:shade val="100000"/>
                      <a:satMod val="110000"/>
                    </a:srgbClr>
                  </a:solidFill>
                  <a:prstDash val="solid"/>
                </a:ln>
                <a:solidFill>
                  <a:schemeClr val="bg2"/>
                </a:solidFill>
                <a:latin typeface="+mj-lt"/>
              </a:rPr>
              <a:t>Ref: ISFO Process Man Rev 3  5.2.3.1</a:t>
            </a:r>
          </a:p>
        </p:txBody>
      </p:sp>
      <p:sp>
        <p:nvSpPr>
          <p:cNvPr id="181251" name="Title 4"/>
          <p:cNvSpPr>
            <a:spLocks noGrp="1"/>
          </p:cNvSpPr>
          <p:nvPr>
            <p:ph type="title"/>
          </p:nvPr>
        </p:nvSpPr>
        <p:spPr/>
        <p:txBody>
          <a:bodyPr/>
          <a:lstStyle/>
          <a:p>
            <a:r>
              <a:rPr lang="en-US" dirty="0" smtClean="0">
                <a:ea typeface="ＭＳ Ｐゴシック" pitchFamily="34" charset="-128"/>
              </a:rPr>
              <a:t>Responsibilities</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p:cNvSpPr>
            <a:spLocks noGrp="1"/>
          </p:cNvSpPr>
          <p:nvPr>
            <p:ph type="title"/>
          </p:nvPr>
        </p:nvSpPr>
        <p:spPr/>
        <p:txBody>
          <a:bodyPr/>
          <a:lstStyle/>
          <a:p>
            <a:r>
              <a:rPr lang="en-US" dirty="0" smtClean="0">
                <a:ea typeface="ＭＳ Ｐゴシック" pitchFamily="34" charset="-128"/>
              </a:rPr>
              <a:t>Responsibilities…cont</a:t>
            </a:r>
          </a:p>
        </p:txBody>
      </p:sp>
      <p:sp>
        <p:nvSpPr>
          <p:cNvPr id="182274" name="Content Placeholder 2"/>
          <p:cNvSpPr>
            <a:spLocks noGrp="1"/>
          </p:cNvSpPr>
          <p:nvPr>
            <p:ph idx="1"/>
          </p:nvPr>
        </p:nvSpPr>
        <p:spPr>
          <a:xfrm>
            <a:off x="461963" y="1354138"/>
            <a:ext cx="8224837" cy="3471862"/>
          </a:xfrm>
        </p:spPr>
        <p:txBody>
          <a:bodyPr/>
          <a:lstStyle/>
          <a:p>
            <a:r>
              <a:rPr lang="en-US" sz="2800" dirty="0" smtClean="0">
                <a:ea typeface="ＭＳ Ｐゴシック" pitchFamily="34" charset="-128"/>
              </a:rPr>
              <a:t>FSO</a:t>
            </a:r>
          </a:p>
          <a:p>
            <a:pPr lvl="1">
              <a:lnSpc>
                <a:spcPct val="150000"/>
              </a:lnSpc>
            </a:pPr>
            <a:r>
              <a:rPr lang="en-US" sz="2800" dirty="0" smtClean="0">
                <a:ea typeface="ＭＳ Ｐゴシック" pitchFamily="34" charset="-128"/>
              </a:rPr>
              <a:t>Acts as incident lead, notifies Government agencies, data and cleaning procedure, Id Sender/Receiver(s) then coordinates the cleanup effort</a:t>
            </a:r>
          </a:p>
          <a:p>
            <a:pPr lvl="1"/>
            <a:endParaRPr lang="en-US" dirty="0" smtClean="0">
              <a:ea typeface="ＭＳ Ｐゴシック" pitchFamily="34" charset="-128"/>
            </a:endParaRPr>
          </a:p>
        </p:txBody>
      </p:sp>
      <p:sp>
        <p:nvSpPr>
          <p:cNvPr id="6" name="Rectangle 5"/>
          <p:cNvSpPr/>
          <p:nvPr/>
        </p:nvSpPr>
        <p:spPr>
          <a:xfrm>
            <a:off x="5352577" y="6519446"/>
            <a:ext cx="3791423" cy="338554"/>
          </a:xfrm>
          <a:prstGeom prst="rect">
            <a:avLst/>
          </a:prstGeom>
          <a:noFill/>
        </p:spPr>
        <p:txBody>
          <a:bodyPr wrap="none">
            <a:spAutoFit/>
          </a:bodyPr>
          <a:lstStyle/>
          <a:p>
            <a:pPr algn="ctr" eaLnBrk="0" hangingPunct="0">
              <a:defRPr/>
            </a:pPr>
            <a:r>
              <a:rPr lang="en-US" sz="1600" b="1" dirty="0">
                <a:ln w="10541" cmpd="sng">
                  <a:solidFill>
                    <a:srgbClr val="7D7D7D">
                      <a:tint val="100000"/>
                      <a:shade val="100000"/>
                      <a:satMod val="110000"/>
                    </a:srgbClr>
                  </a:solidFill>
                  <a:prstDash val="solid"/>
                </a:ln>
                <a:solidFill>
                  <a:schemeClr val="bg2"/>
                </a:solidFill>
                <a:latin typeface="+mj-lt"/>
              </a:rPr>
              <a:t>Ref: ISFO Process Man Rev 3  5.2.3.1</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p:txBody>
          <a:bodyPr/>
          <a:lstStyle/>
          <a:p>
            <a:r>
              <a:rPr lang="en-US" dirty="0" smtClean="0">
                <a:ea typeface="ＭＳ Ｐゴシック" pitchFamily="34" charset="-128"/>
              </a:rPr>
              <a:t>Responsibilities…cont</a:t>
            </a:r>
          </a:p>
        </p:txBody>
      </p:sp>
      <p:sp>
        <p:nvSpPr>
          <p:cNvPr id="183298" name="Content Placeholder 2"/>
          <p:cNvSpPr>
            <a:spLocks noGrp="1"/>
          </p:cNvSpPr>
          <p:nvPr>
            <p:ph idx="1"/>
          </p:nvPr>
        </p:nvSpPr>
        <p:spPr>
          <a:xfrm>
            <a:off x="461963" y="1354138"/>
            <a:ext cx="8224837" cy="5111750"/>
          </a:xfrm>
        </p:spPr>
        <p:txBody>
          <a:bodyPr/>
          <a:lstStyle/>
          <a:p>
            <a:r>
              <a:rPr lang="en-US" dirty="0" smtClean="0">
                <a:ea typeface="ＭＳ Ｐゴシック" pitchFamily="34" charset="-128"/>
              </a:rPr>
              <a:t>ISSM / ISSO</a:t>
            </a:r>
          </a:p>
          <a:p>
            <a:pPr lvl="1">
              <a:lnSpc>
                <a:spcPct val="150000"/>
              </a:lnSpc>
            </a:pPr>
            <a:r>
              <a:rPr lang="en-US" sz="2400" dirty="0" smtClean="0">
                <a:ea typeface="ＭＳ Ｐゴシック" pitchFamily="34" charset="-128"/>
              </a:rPr>
              <a:t>Assess extent of spill and plans cleanup actions</a:t>
            </a:r>
          </a:p>
          <a:p>
            <a:pPr lvl="1">
              <a:lnSpc>
                <a:spcPct val="150000"/>
              </a:lnSpc>
            </a:pPr>
            <a:r>
              <a:rPr lang="en-US" sz="2400" dirty="0" smtClean="0">
                <a:solidFill>
                  <a:schemeClr val="tx1"/>
                </a:solidFill>
                <a:ea typeface="ＭＳ Ｐゴシック" pitchFamily="34" charset="-128"/>
              </a:rPr>
              <a:t>Contact GCA to receive their spill clean up procedure(s) or receive approval if forwarding the DSS/Contractors’ procedure(s). </a:t>
            </a:r>
          </a:p>
          <a:p>
            <a:pPr lvl="1">
              <a:lnSpc>
                <a:spcPct val="150000"/>
              </a:lnSpc>
            </a:pPr>
            <a:r>
              <a:rPr lang="en-US" sz="2400" dirty="0" smtClean="0">
                <a:ea typeface="ＭＳ Ｐゴシック" pitchFamily="34" charset="-128"/>
              </a:rPr>
              <a:t>Conducts cleanup actions</a:t>
            </a:r>
          </a:p>
          <a:p>
            <a:pPr lvl="1">
              <a:lnSpc>
                <a:spcPct val="150000"/>
              </a:lnSpc>
            </a:pPr>
            <a:r>
              <a:rPr lang="en-US" sz="2400" dirty="0" smtClean="0">
                <a:ea typeface="ＭＳ Ｐゴシック" pitchFamily="34" charset="-128"/>
              </a:rPr>
              <a:t>Reports findings</a:t>
            </a:r>
          </a:p>
          <a:p>
            <a:pPr lvl="1">
              <a:lnSpc>
                <a:spcPct val="150000"/>
              </a:lnSpc>
            </a:pPr>
            <a:r>
              <a:rPr lang="en-US" sz="2400" dirty="0" smtClean="0">
                <a:ea typeface="ＭＳ Ｐゴシック" pitchFamily="34" charset="-128"/>
              </a:rPr>
              <a:t>Protect/Isolate systems from further contamination, etc</a:t>
            </a:r>
          </a:p>
        </p:txBody>
      </p:sp>
      <p:sp>
        <p:nvSpPr>
          <p:cNvPr id="4" name="Rectangle 3"/>
          <p:cNvSpPr/>
          <p:nvPr/>
        </p:nvSpPr>
        <p:spPr>
          <a:xfrm>
            <a:off x="5352577" y="6519446"/>
            <a:ext cx="3791423" cy="338554"/>
          </a:xfrm>
          <a:prstGeom prst="rect">
            <a:avLst/>
          </a:prstGeom>
          <a:noFill/>
        </p:spPr>
        <p:txBody>
          <a:bodyPr wrap="none">
            <a:spAutoFit/>
          </a:bodyPr>
          <a:lstStyle/>
          <a:p>
            <a:pPr algn="ctr" eaLnBrk="0" hangingPunct="0">
              <a:defRPr/>
            </a:pPr>
            <a:r>
              <a:rPr lang="en-US" sz="1600" b="1" dirty="0">
                <a:ln w="10541" cmpd="sng">
                  <a:solidFill>
                    <a:srgbClr val="7D7D7D">
                      <a:tint val="100000"/>
                      <a:shade val="100000"/>
                      <a:satMod val="110000"/>
                    </a:srgbClr>
                  </a:solidFill>
                  <a:prstDash val="solid"/>
                </a:ln>
                <a:solidFill>
                  <a:schemeClr val="bg2"/>
                </a:solidFill>
                <a:latin typeface="+mj-lt"/>
              </a:rPr>
              <a:t>Ref: ISFO Process Man Rev 3  5.2.3.1</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idx="4294967295"/>
          </p:nvPr>
        </p:nvSpPr>
        <p:spPr>
          <a:xfrm>
            <a:off x="685800" y="381000"/>
            <a:ext cx="7772400" cy="1143000"/>
          </a:xfrm>
        </p:spPr>
        <p:txBody>
          <a:bodyPr/>
          <a:lstStyle/>
          <a:p>
            <a:r>
              <a:rPr lang="en-US" dirty="0" smtClean="0">
                <a:ea typeface="ＭＳ Ｐゴシック" pitchFamily="34" charset="-128"/>
              </a:rPr>
              <a:t>Follow available guidance</a:t>
            </a:r>
          </a:p>
        </p:txBody>
      </p:sp>
      <p:sp>
        <p:nvSpPr>
          <p:cNvPr id="26630" name="Rectangle 3"/>
          <p:cNvSpPr>
            <a:spLocks noGrp="1" noChangeArrowheads="1"/>
          </p:cNvSpPr>
          <p:nvPr>
            <p:ph type="body" sz="half" idx="4294967295"/>
          </p:nvPr>
        </p:nvSpPr>
        <p:spPr>
          <a:xfrm>
            <a:off x="609600" y="990600"/>
            <a:ext cx="5638800" cy="5897563"/>
          </a:xfrm>
        </p:spPr>
        <p:txBody>
          <a:bodyPr/>
          <a:lstStyle/>
          <a:p>
            <a:r>
              <a:rPr lang="en-US" dirty="0" smtClean="0">
                <a:ea typeface="ＭＳ Ｐゴシック" pitchFamily="34" charset="-128"/>
              </a:rPr>
              <a:t>NISPOM Admin Inquiry (AI) Report Requirements (Paragraph 1-303) </a:t>
            </a:r>
          </a:p>
          <a:p>
            <a:pPr lvl="1"/>
            <a:r>
              <a:rPr lang="en-US" dirty="0" smtClean="0">
                <a:ea typeface="ＭＳ Ｐゴシック" pitchFamily="34" charset="-128"/>
              </a:rPr>
              <a:t>http://www.dss.mil/documents/odaa/nispom2006-5220.pdf</a:t>
            </a:r>
            <a:br>
              <a:rPr lang="en-US" dirty="0" smtClean="0">
                <a:ea typeface="ＭＳ Ｐゴシック" pitchFamily="34" charset="-128"/>
              </a:rPr>
            </a:br>
            <a:endParaRPr lang="en-US" dirty="0" smtClean="0">
              <a:ea typeface="ＭＳ Ｐゴシック" pitchFamily="34" charset="-128"/>
            </a:endParaRPr>
          </a:p>
          <a:p>
            <a:r>
              <a:rPr lang="en-US" dirty="0" smtClean="0">
                <a:ea typeface="ＭＳ Ｐゴシック" pitchFamily="34" charset="-128"/>
              </a:rPr>
              <a:t>DSS Guidance for Conducting an AI</a:t>
            </a:r>
          </a:p>
          <a:p>
            <a:pPr lvl="1"/>
            <a:r>
              <a:rPr lang="en-US" dirty="0" smtClean="0">
                <a:ea typeface="ＭＳ Ｐゴシック" pitchFamily="34" charset="-128"/>
              </a:rPr>
              <a:t>http://www.dss.mil/documents/cdse/ai-job-aid-for-industry.pdf</a:t>
            </a:r>
            <a:br>
              <a:rPr lang="en-US" dirty="0" smtClean="0">
                <a:ea typeface="ＭＳ Ｐゴシック" pitchFamily="34" charset="-128"/>
              </a:rPr>
            </a:br>
            <a:endParaRPr lang="en-US" dirty="0" smtClean="0">
              <a:ea typeface="ＭＳ Ｐゴシック" pitchFamily="34" charset="-128"/>
            </a:endParaRPr>
          </a:p>
          <a:p>
            <a:r>
              <a:rPr lang="en-US" dirty="0" smtClean="0">
                <a:ea typeface="ＭＳ Ｐゴシック" pitchFamily="34" charset="-128"/>
              </a:rPr>
              <a:t>Clearing and Sanitization Matrix </a:t>
            </a:r>
          </a:p>
          <a:p>
            <a:pPr lvl="1"/>
            <a:r>
              <a:rPr lang="en-US" dirty="0" smtClean="0">
                <a:ea typeface="ＭＳ Ｐゴシック" pitchFamily="34" charset="-128"/>
              </a:rPr>
              <a:t>ISFO Process Manual Rev. 3 2011.1 (to order the manual, go to:  http://www.dss.mil/isp/odaa/request.html)</a:t>
            </a:r>
          </a:p>
          <a:p>
            <a:pPr lvl="1"/>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graphicFrame>
        <p:nvGraphicFramePr>
          <p:cNvPr id="26628" name="Object 4"/>
          <p:cNvGraphicFramePr>
            <a:graphicFrameLocks noGrp="1"/>
          </p:cNvGraphicFramePr>
          <p:nvPr>
            <p:ph type="clipArt" sz="half" idx="4294967295"/>
          </p:nvPr>
        </p:nvGraphicFramePr>
        <p:xfrm>
          <a:off x="6172200" y="1143000"/>
          <a:ext cx="2667000" cy="3013075"/>
        </p:xfrm>
        <a:graphic>
          <a:graphicData uri="http://schemas.openxmlformats.org/presentationml/2006/ole">
            <mc:AlternateContent xmlns:mc="http://schemas.openxmlformats.org/markup-compatibility/2006">
              <mc:Choice xmlns:v="urn:schemas-microsoft-com:vml" Requires="v">
                <p:oleObj spid="_x0000_s105475" name="Clip" r:id="rId4" imgW="4937760" imgH="4454280" progId="">
                  <p:embed/>
                </p:oleObj>
              </mc:Choice>
              <mc:Fallback>
                <p:oleObj name="Clip" r:id="rId4" imgW="4937760" imgH="4454280" progId="">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143000"/>
                        <a:ext cx="2667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Footer Placeholder 4"/>
          <p:cNvSpPr>
            <a:spLocks noGrp="1"/>
          </p:cNvSpPr>
          <p:nvPr>
            <p:ph type="ftr" sz="quarter" idx="4294967295"/>
          </p:nvPr>
        </p:nvSpPr>
        <p:spPr>
          <a:xfrm>
            <a:off x="2667000" y="6356350"/>
            <a:ext cx="3352800" cy="365125"/>
          </a:xfrm>
          <a:prstGeom prst="rect">
            <a:avLst/>
          </a:prstGeom>
        </p:spPr>
        <p:txBody>
          <a:bodyPr/>
          <a:lstStyle/>
          <a:p>
            <a:pPr>
              <a:defRPr/>
            </a:pPr>
            <a:endParaRPr lang="en-US"/>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idx="4294967295"/>
          </p:nvPr>
        </p:nvSpPr>
        <p:spPr>
          <a:xfrm>
            <a:off x="457200" y="457200"/>
            <a:ext cx="8458200" cy="685800"/>
          </a:xfrm>
        </p:spPr>
        <p:txBody>
          <a:bodyPr/>
          <a:lstStyle/>
          <a:p>
            <a:r>
              <a:rPr lang="en-US" dirty="0" smtClean="0">
                <a:ea typeface="ＭＳ Ｐゴシック" pitchFamily="34" charset="-128"/>
              </a:rPr>
              <a:t>Where to begin?</a:t>
            </a:r>
          </a:p>
        </p:txBody>
      </p:sp>
      <p:sp>
        <p:nvSpPr>
          <p:cNvPr id="195586" name="Rectangle 3"/>
          <p:cNvSpPr>
            <a:spLocks noGrp="1" noChangeArrowheads="1"/>
          </p:cNvSpPr>
          <p:nvPr>
            <p:ph type="body" sz="half" idx="4294967295"/>
          </p:nvPr>
        </p:nvSpPr>
        <p:spPr>
          <a:xfrm>
            <a:off x="533400" y="1219200"/>
            <a:ext cx="7772400" cy="3447098"/>
          </a:xfrm>
        </p:spPr>
        <p:txBody>
          <a:bodyPr/>
          <a:lstStyle/>
          <a:p>
            <a:r>
              <a:rPr lang="en-US" sz="2800" dirty="0" smtClean="0">
                <a:ea typeface="ＭＳ Ｐゴシック" pitchFamily="34" charset="-128"/>
              </a:rPr>
              <a:t>Assemble team</a:t>
            </a:r>
          </a:p>
          <a:p>
            <a:endParaRPr lang="en-US" sz="2800" dirty="0" smtClean="0">
              <a:ea typeface="ＭＳ Ｐゴシック" pitchFamily="34" charset="-128"/>
            </a:endParaRPr>
          </a:p>
          <a:p>
            <a:r>
              <a:rPr lang="en-US" sz="2800" dirty="0" smtClean="0">
                <a:ea typeface="ＭＳ Ｐゴシック" pitchFamily="34" charset="-128"/>
              </a:rPr>
              <a:t>Physically isolate, protect all contaminated equipment</a:t>
            </a:r>
          </a:p>
          <a:p>
            <a:endParaRPr lang="en-US" sz="2800" dirty="0" smtClean="0">
              <a:ea typeface="ＭＳ Ｐゴシック" pitchFamily="34" charset="-128"/>
            </a:endParaRPr>
          </a:p>
          <a:p>
            <a:r>
              <a:rPr lang="en-US" sz="2800" dirty="0" smtClean="0">
                <a:ea typeface="ＭＳ Ｐゴシック" pitchFamily="34" charset="-128"/>
              </a:rPr>
              <a:t>Remove access from </a:t>
            </a:r>
          </a:p>
          <a:p>
            <a:pPr>
              <a:buNone/>
            </a:pPr>
            <a:r>
              <a:rPr lang="en-US" sz="2800" dirty="0" smtClean="0">
                <a:ea typeface="ＭＳ Ｐゴシック" pitchFamily="34" charset="-128"/>
              </a:rPr>
              <a:t>  unauthorized personnel </a:t>
            </a:r>
          </a:p>
        </p:txBody>
      </p:sp>
      <p:pic>
        <p:nvPicPr>
          <p:cNvPr id="195587" name="Picture 4" descr="A-Team.jpg"/>
          <p:cNvPicPr>
            <a:picLocks noChangeAspect="1"/>
          </p:cNvPicPr>
          <p:nvPr/>
        </p:nvPicPr>
        <p:blipFill>
          <a:blip r:embed="rId3" cstate="print"/>
          <a:srcRect/>
          <a:stretch>
            <a:fillRect/>
          </a:stretch>
        </p:blipFill>
        <p:spPr bwMode="auto">
          <a:xfrm>
            <a:off x="4899927" y="3048000"/>
            <a:ext cx="3939273" cy="3124200"/>
          </a:xfrm>
          <a:prstGeom prst="rect">
            <a:avLst/>
          </a:prstGeom>
          <a:noFill/>
          <a:ln w="9525">
            <a:noFill/>
            <a:miter lim="800000"/>
            <a:headEnd/>
            <a:tailEnd/>
          </a:ln>
        </p:spPr>
      </p:pic>
      <p:sp>
        <p:nvSpPr>
          <p:cNvPr id="5" name="Footer Placeholder 4"/>
          <p:cNvSpPr>
            <a:spLocks noGrp="1"/>
          </p:cNvSpPr>
          <p:nvPr>
            <p:ph type="ftr" sz="quarter" idx="4294967295"/>
          </p:nvPr>
        </p:nvSpPr>
        <p:spPr>
          <a:xfrm>
            <a:off x="2667000" y="6356350"/>
            <a:ext cx="3352800" cy="365125"/>
          </a:xfrm>
          <a:prstGeom prst="rect">
            <a:avLst/>
          </a:prstGeom>
        </p:spPr>
        <p:txBody>
          <a:bodyPr/>
          <a:lstStyle/>
          <a:p>
            <a:pPr>
              <a:defRPr/>
            </a:pPr>
            <a:endParaRPr lang="en-US"/>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idx="4294967295"/>
          </p:nvPr>
        </p:nvSpPr>
        <p:spPr>
          <a:xfrm>
            <a:off x="457200" y="457200"/>
            <a:ext cx="8001000" cy="1066800"/>
          </a:xfrm>
        </p:spPr>
        <p:txBody>
          <a:bodyPr/>
          <a:lstStyle/>
          <a:p>
            <a:r>
              <a:rPr lang="en-US" dirty="0" smtClean="0">
                <a:ea typeface="ＭＳ Ｐゴシック" pitchFamily="34" charset="-128"/>
              </a:rPr>
              <a:t>What should be done? (cont.)</a:t>
            </a:r>
          </a:p>
        </p:txBody>
      </p:sp>
      <p:sp>
        <p:nvSpPr>
          <p:cNvPr id="198658" name="Rectangle 3"/>
          <p:cNvSpPr>
            <a:spLocks noGrp="1" noChangeArrowheads="1"/>
          </p:cNvSpPr>
          <p:nvPr>
            <p:ph type="body" sz="half" idx="4294967295"/>
          </p:nvPr>
        </p:nvSpPr>
        <p:spPr>
          <a:xfrm>
            <a:off x="381000" y="1066800"/>
            <a:ext cx="7620000" cy="1379538"/>
          </a:xfrm>
        </p:spPr>
        <p:txBody>
          <a:bodyPr/>
          <a:lstStyle/>
          <a:p>
            <a:r>
              <a:rPr lang="en-US" sz="2800" dirty="0" smtClean="0">
                <a:ea typeface="ＭＳ Ｐゴシック" pitchFamily="34" charset="-128"/>
              </a:rPr>
              <a:t>Call your Defense Security Service (DSS) IS Rep and/or ISSP* </a:t>
            </a:r>
          </a:p>
          <a:p>
            <a:r>
              <a:rPr lang="en-US" sz="2800" dirty="0" smtClean="0">
                <a:ea typeface="ＭＳ Ｐゴシック" pitchFamily="34" charset="-128"/>
              </a:rPr>
              <a:t>Contact your customer, the data owner</a:t>
            </a:r>
          </a:p>
        </p:txBody>
      </p:sp>
      <p:sp>
        <p:nvSpPr>
          <p:cNvPr id="198659" name="Text Box 4"/>
          <p:cNvSpPr txBox="1">
            <a:spLocks noChangeArrowheads="1"/>
          </p:cNvSpPr>
          <p:nvPr/>
        </p:nvSpPr>
        <p:spPr bwMode="auto">
          <a:xfrm>
            <a:off x="4572000" y="6519863"/>
            <a:ext cx="4572000" cy="338137"/>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600" b="1" dirty="0">
                <a:latin typeface="Arial" pitchFamily="34" charset="0"/>
              </a:rPr>
              <a:t>* Information Systems Security Professional</a:t>
            </a:r>
            <a:endParaRPr lang="en-US" sz="1600" dirty="0"/>
          </a:p>
        </p:txBody>
      </p:sp>
      <p:pic>
        <p:nvPicPr>
          <p:cNvPr id="198660" name="Picture 4" descr="Computer 2.jpg"/>
          <p:cNvPicPr>
            <a:picLocks noChangeAspect="1"/>
          </p:cNvPicPr>
          <p:nvPr/>
        </p:nvPicPr>
        <p:blipFill>
          <a:blip r:embed="rId3" cstate="print"/>
          <a:srcRect/>
          <a:stretch>
            <a:fillRect/>
          </a:stretch>
        </p:blipFill>
        <p:spPr bwMode="auto">
          <a:xfrm>
            <a:off x="304800" y="2819400"/>
            <a:ext cx="2533650" cy="2857500"/>
          </a:xfrm>
          <a:prstGeom prst="rect">
            <a:avLst/>
          </a:prstGeom>
          <a:noFill/>
          <a:ln w="9525">
            <a:noFill/>
            <a:miter lim="800000"/>
            <a:headEnd/>
            <a:tailEnd/>
          </a:ln>
        </p:spPr>
      </p:pic>
      <p:sp>
        <p:nvSpPr>
          <p:cNvPr id="198661" name="Rectangle 7"/>
          <p:cNvSpPr>
            <a:spLocks noChangeArrowheads="1"/>
          </p:cNvSpPr>
          <p:nvPr/>
        </p:nvSpPr>
        <p:spPr bwMode="auto">
          <a:xfrm>
            <a:off x="3200400" y="3276600"/>
            <a:ext cx="2133600" cy="1905000"/>
          </a:xfrm>
          <a:prstGeom prst="rect">
            <a:avLst/>
          </a:prstGeom>
          <a:solidFill>
            <a:schemeClr val="tx1">
              <a:lumMod val="50000"/>
              <a:lumOff val="50000"/>
            </a:schemeClr>
          </a:solidFill>
          <a:ln w="12700">
            <a:solidFill>
              <a:schemeClr val="bg2">
                <a:lumMod val="50000"/>
                <a:lumOff val="50000"/>
              </a:schemeClr>
            </a:solidFill>
            <a:miter lim="800000"/>
            <a:headEnd type="none" w="sm" len="sm"/>
            <a:tailEnd type="none" w="sm" len="sm"/>
          </a:ln>
        </p:spPr>
        <p:txBody>
          <a:bodyPr wrap="none" anchor="ctr"/>
          <a:lstStyle/>
          <a:p>
            <a:pPr algn="ctr" eaLnBrk="0" hangingPunct="0"/>
            <a:r>
              <a:rPr lang="en-US" sz="2800" b="1" dirty="0">
                <a:solidFill>
                  <a:srgbClr val="FF0000"/>
                </a:solidFill>
                <a:latin typeface="Arial" pitchFamily="34" charset="0"/>
              </a:rPr>
              <a:t>“Would you</a:t>
            </a:r>
          </a:p>
          <a:p>
            <a:pPr algn="ctr" eaLnBrk="0" hangingPunct="0"/>
            <a:r>
              <a:rPr lang="en-US" sz="2800" b="1" dirty="0">
                <a:solidFill>
                  <a:srgbClr val="FF0000"/>
                </a:solidFill>
                <a:latin typeface="Arial" pitchFamily="34" charset="0"/>
              </a:rPr>
              <a:t> take care of </a:t>
            </a:r>
          </a:p>
          <a:p>
            <a:pPr algn="ctr" eaLnBrk="0" hangingPunct="0"/>
            <a:r>
              <a:rPr lang="en-US" sz="2800" b="1" dirty="0">
                <a:solidFill>
                  <a:srgbClr val="FF0000"/>
                </a:solidFill>
                <a:latin typeface="Arial" pitchFamily="34" charset="0"/>
              </a:rPr>
              <a:t>this for me!”</a:t>
            </a:r>
            <a:endParaRPr lang="en-US" sz="4400" dirty="0">
              <a:solidFill>
                <a:srgbClr val="FF0000"/>
              </a:solidFill>
            </a:endParaRPr>
          </a:p>
        </p:txBody>
      </p:sp>
      <p:pic>
        <p:nvPicPr>
          <p:cNvPr id="198662" name="Picture 6" descr="Computer.jpg"/>
          <p:cNvPicPr>
            <a:picLocks noChangeAspect="1"/>
          </p:cNvPicPr>
          <p:nvPr/>
        </p:nvPicPr>
        <p:blipFill>
          <a:blip r:embed="rId4" cstate="print"/>
          <a:srcRect/>
          <a:stretch>
            <a:fillRect/>
          </a:stretch>
        </p:blipFill>
        <p:spPr bwMode="auto">
          <a:xfrm>
            <a:off x="5715000" y="2819400"/>
            <a:ext cx="2819400" cy="2819400"/>
          </a:xfrm>
          <a:prstGeom prst="rect">
            <a:avLst/>
          </a:prstGeom>
          <a:noFill/>
          <a:ln w="9525">
            <a:noFill/>
            <a:miter lim="800000"/>
            <a:headEnd/>
            <a:tailEnd/>
          </a:ln>
        </p:spPr>
      </p:pic>
      <p:sp>
        <p:nvSpPr>
          <p:cNvPr id="8" name="TextBox 7"/>
          <p:cNvSpPr txBox="1"/>
          <p:nvPr/>
        </p:nvSpPr>
        <p:spPr>
          <a:xfrm>
            <a:off x="1371600" y="5943600"/>
            <a:ext cx="6553200" cy="523220"/>
          </a:xfrm>
          <a:prstGeom prst="rect">
            <a:avLst/>
          </a:prstGeom>
          <a:noFill/>
        </p:spPr>
        <p:txBody>
          <a:bodyPr wrap="square">
            <a:spAutoFit/>
          </a:bodyPr>
          <a:lstStyle/>
          <a:p>
            <a:pPr eaLnBrk="0" hangingPunct="0">
              <a:defRPr/>
            </a:pPr>
            <a:r>
              <a:rPr lang="en-US" sz="2800" b="1" u="sng" dirty="0">
                <a:solidFill>
                  <a:srgbClr val="FF0000"/>
                </a:solidFill>
                <a:latin typeface="+mj-lt"/>
              </a:rPr>
              <a:t>DO NOT</a:t>
            </a:r>
            <a:r>
              <a:rPr lang="en-US" sz="2800" b="1" dirty="0">
                <a:solidFill>
                  <a:srgbClr val="FF0000"/>
                </a:solidFill>
                <a:latin typeface="+mj-lt"/>
              </a:rPr>
              <a:t> </a:t>
            </a:r>
            <a:r>
              <a:rPr lang="en-US" sz="2800" dirty="0">
                <a:solidFill>
                  <a:srgbClr val="FF0000"/>
                </a:solidFill>
                <a:latin typeface="+mj-lt"/>
              </a:rPr>
              <a:t>delete the </a:t>
            </a:r>
            <a:r>
              <a:rPr lang="en-US" sz="2800" dirty="0" smtClean="0">
                <a:solidFill>
                  <a:srgbClr val="FF0000"/>
                </a:solidFill>
                <a:latin typeface="+mj-lt"/>
              </a:rPr>
              <a:t>suspect data </a:t>
            </a:r>
            <a:r>
              <a:rPr lang="en-US" sz="2800" dirty="0">
                <a:solidFill>
                  <a:srgbClr val="FF0000"/>
                </a:solidFill>
                <a:latin typeface="+mj-lt"/>
              </a:rPr>
              <a:t>yet!</a:t>
            </a:r>
          </a:p>
        </p:txBody>
      </p:sp>
      <p:sp>
        <p:nvSpPr>
          <p:cNvPr id="9" name="Footer Placeholder 8"/>
          <p:cNvSpPr>
            <a:spLocks noGrp="1"/>
          </p:cNvSpPr>
          <p:nvPr>
            <p:ph type="ftr" sz="quarter" idx="4294967295"/>
          </p:nvPr>
        </p:nvSpPr>
        <p:spPr>
          <a:xfrm>
            <a:off x="2667000" y="6356350"/>
            <a:ext cx="3352800" cy="365125"/>
          </a:xfrm>
          <a:prstGeom prst="rect">
            <a:avLst/>
          </a:prstGeom>
        </p:spPr>
        <p:txBody>
          <a:bodyPr/>
          <a:lstStyle/>
          <a:p>
            <a:pPr>
              <a:defRPr/>
            </a:pPr>
            <a:endParaRPr lang="en-US"/>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compromise?</a:t>
            </a:r>
            <a:endParaRPr lang="en-US" dirty="0"/>
          </a:p>
        </p:txBody>
      </p:sp>
      <p:sp>
        <p:nvSpPr>
          <p:cNvPr id="3" name="Content Placeholder 2"/>
          <p:cNvSpPr>
            <a:spLocks noGrp="1"/>
          </p:cNvSpPr>
          <p:nvPr>
            <p:ph idx="1"/>
          </p:nvPr>
        </p:nvSpPr>
        <p:spPr>
          <a:xfrm>
            <a:off x="381001" y="2057400"/>
            <a:ext cx="4267200" cy="3141208"/>
          </a:xfrm>
        </p:spPr>
        <p:txBody>
          <a:bodyPr/>
          <a:lstStyle/>
          <a:p>
            <a:pPr indent="3175">
              <a:buNone/>
            </a:pPr>
            <a:r>
              <a:rPr lang="en-US" sz="2800" dirty="0" smtClean="0"/>
              <a:t>The disclosure of classified information to an unauthorized person</a:t>
            </a:r>
            <a:endParaRPr lang="en-US" sz="2800" dirty="0"/>
          </a:p>
        </p:txBody>
      </p:sp>
      <p:pic>
        <p:nvPicPr>
          <p:cNvPr id="84994" name="Picture 2" descr="C:\Users\rossignj\AppData\Local\Microsoft\Windows\Temporary Internet Files\Content.IE5\5T5A016B\MC900360512[1].wmf"/>
          <p:cNvPicPr>
            <a:picLocks noChangeAspect="1" noChangeArrowheads="1"/>
          </p:cNvPicPr>
          <p:nvPr/>
        </p:nvPicPr>
        <p:blipFill>
          <a:blip r:embed="rId2" cstate="print"/>
          <a:srcRect/>
          <a:stretch>
            <a:fillRect/>
          </a:stretch>
        </p:blipFill>
        <p:spPr bwMode="auto">
          <a:xfrm>
            <a:off x="2590800" y="4114800"/>
            <a:ext cx="3488436" cy="2143742"/>
          </a:xfrm>
          <a:prstGeom prst="rect">
            <a:avLst/>
          </a:prstGeom>
          <a:noFill/>
        </p:spPr>
      </p:pic>
      <p:pic>
        <p:nvPicPr>
          <p:cNvPr id="84997" name="Picture 5" descr="C:\Users\rossignj\AppData\Local\Microsoft\Windows\Temporary Internet Files\Content.IE5\KF8M48AR\MC900370708[1].wmf"/>
          <p:cNvPicPr>
            <a:picLocks noChangeAspect="1" noChangeArrowheads="1"/>
          </p:cNvPicPr>
          <p:nvPr/>
        </p:nvPicPr>
        <p:blipFill>
          <a:blip r:embed="rId3" cstate="print"/>
          <a:srcRect/>
          <a:stretch>
            <a:fillRect/>
          </a:stretch>
        </p:blipFill>
        <p:spPr bwMode="auto">
          <a:xfrm>
            <a:off x="6629400" y="942631"/>
            <a:ext cx="1752600" cy="2727771"/>
          </a:xfrm>
          <a:prstGeom prst="rect">
            <a:avLst/>
          </a:prstGeom>
          <a:noFill/>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5" name="Rectangle 2"/>
          <p:cNvSpPr>
            <a:spLocks noChangeArrowheads="1"/>
          </p:cNvSpPr>
          <p:nvPr/>
        </p:nvSpPr>
        <p:spPr bwMode="auto">
          <a:xfrm>
            <a:off x="431800" y="6229350"/>
            <a:ext cx="1905000" cy="457200"/>
          </a:xfrm>
          <a:prstGeom prst="rect">
            <a:avLst/>
          </a:prstGeom>
          <a:noFill/>
          <a:ln w="12700">
            <a:noFill/>
            <a:miter lim="800000"/>
            <a:headEnd/>
            <a:tailEnd/>
          </a:ln>
        </p:spPr>
        <p:txBody>
          <a:bodyPr wrap="none" anchor="ctr"/>
          <a:lstStyle/>
          <a:p>
            <a:pPr eaLnBrk="0" hangingPunct="0"/>
            <a:endParaRPr lang="en-US" dirty="0"/>
          </a:p>
        </p:txBody>
      </p:sp>
      <p:sp>
        <p:nvSpPr>
          <p:cNvPr id="200706" name="Rectangle 3"/>
          <p:cNvSpPr>
            <a:spLocks noChangeArrowheads="1"/>
          </p:cNvSpPr>
          <p:nvPr/>
        </p:nvSpPr>
        <p:spPr bwMode="auto">
          <a:xfrm>
            <a:off x="3124200" y="6229350"/>
            <a:ext cx="2895600" cy="457200"/>
          </a:xfrm>
          <a:prstGeom prst="rect">
            <a:avLst/>
          </a:prstGeom>
          <a:noFill/>
          <a:ln w="12700">
            <a:noFill/>
            <a:miter lim="800000"/>
            <a:headEnd/>
            <a:tailEnd/>
          </a:ln>
        </p:spPr>
        <p:txBody>
          <a:bodyPr wrap="none" anchor="ctr"/>
          <a:lstStyle/>
          <a:p>
            <a:pPr eaLnBrk="0" hangingPunct="0"/>
            <a:endParaRPr lang="en-US" dirty="0"/>
          </a:p>
        </p:txBody>
      </p:sp>
      <p:sp>
        <p:nvSpPr>
          <p:cNvPr id="55301" name="Rectangle 5"/>
          <p:cNvSpPr>
            <a:spLocks noGrp="1" noChangeArrowheads="1"/>
          </p:cNvSpPr>
          <p:nvPr>
            <p:ph type="body" sz="half" idx="4294967295"/>
          </p:nvPr>
        </p:nvSpPr>
        <p:spPr>
          <a:xfrm>
            <a:off x="685800" y="1447800"/>
            <a:ext cx="3810000" cy="4114800"/>
          </a:xfrm>
        </p:spPr>
        <p:txBody>
          <a:bodyPr lIns="90488" tIns="44450" rIns="90488" bIns="44450">
            <a:normAutofit lnSpcReduction="10000"/>
          </a:bodyPr>
          <a:lstStyle/>
          <a:p>
            <a:pPr>
              <a:defRPr/>
            </a:pPr>
            <a:endParaRPr lang="en-US" sz="2800" dirty="0" smtClean="0"/>
          </a:p>
          <a:p>
            <a:pPr>
              <a:defRPr/>
            </a:pPr>
            <a:r>
              <a:rPr lang="en-US" sz="2800" dirty="0" smtClean="0"/>
              <a:t>Help you limit further systems from being contaminated.</a:t>
            </a:r>
          </a:p>
          <a:p>
            <a:pPr>
              <a:defRPr/>
            </a:pPr>
            <a:endParaRPr lang="en-US" sz="2800" dirty="0" smtClean="0"/>
          </a:p>
          <a:p>
            <a:pPr>
              <a:defRPr/>
            </a:pPr>
            <a:r>
              <a:rPr lang="en-US" sz="2800" dirty="0" smtClean="0"/>
              <a:t>Work with you on sanitizing all infected systems.</a:t>
            </a:r>
          </a:p>
        </p:txBody>
      </p:sp>
      <p:pic>
        <p:nvPicPr>
          <p:cNvPr id="200708" name="Picture 7" descr="DSS.jpg"/>
          <p:cNvPicPr>
            <a:picLocks noChangeAspect="1"/>
          </p:cNvPicPr>
          <p:nvPr/>
        </p:nvPicPr>
        <p:blipFill>
          <a:blip r:embed="rId3" cstate="print"/>
          <a:srcRect/>
          <a:stretch>
            <a:fillRect/>
          </a:stretch>
        </p:blipFill>
        <p:spPr bwMode="auto">
          <a:xfrm>
            <a:off x="4572000" y="2362200"/>
            <a:ext cx="3776663" cy="2505075"/>
          </a:xfrm>
          <a:prstGeom prst="rect">
            <a:avLst/>
          </a:prstGeom>
          <a:noFill/>
          <a:ln w="9525">
            <a:noFill/>
            <a:miter lim="800000"/>
            <a:headEnd/>
            <a:tailEnd/>
          </a:ln>
        </p:spPr>
      </p:pic>
      <p:sp>
        <p:nvSpPr>
          <p:cNvPr id="200709" name="Title 8"/>
          <p:cNvSpPr>
            <a:spLocks noGrp="1"/>
          </p:cNvSpPr>
          <p:nvPr>
            <p:ph type="title" idx="4294967295"/>
          </p:nvPr>
        </p:nvSpPr>
        <p:spPr>
          <a:xfrm>
            <a:off x="457200" y="457200"/>
            <a:ext cx="8001000" cy="685800"/>
          </a:xfrm>
        </p:spPr>
        <p:txBody>
          <a:bodyPr/>
          <a:lstStyle/>
          <a:p>
            <a:r>
              <a:rPr lang="en-US" smtClean="0">
                <a:ea typeface="ＭＳ Ｐゴシック" pitchFamily="34" charset="-128"/>
              </a:rPr>
              <a:t>What to expect from DSS</a:t>
            </a:r>
            <a:endParaRPr lang="en-US" dirty="0" smtClean="0">
              <a:ea typeface="ＭＳ Ｐゴシック" pitchFamily="34" charset="-128"/>
            </a:endParaRPr>
          </a:p>
        </p:txBody>
      </p:sp>
      <p:sp>
        <p:nvSpPr>
          <p:cNvPr id="7" name="Footer Placeholder 6"/>
          <p:cNvSpPr>
            <a:spLocks noGrp="1"/>
          </p:cNvSpPr>
          <p:nvPr>
            <p:ph type="ftr" sz="quarter" idx="4294967295"/>
          </p:nvPr>
        </p:nvSpPr>
        <p:spPr>
          <a:xfrm>
            <a:off x="2667000" y="6356350"/>
            <a:ext cx="3352800" cy="365125"/>
          </a:xfrm>
          <a:prstGeom prst="rect">
            <a:avLst/>
          </a:prstGeom>
        </p:spPr>
        <p:txBody>
          <a:bodyPr/>
          <a:lstStyle/>
          <a:p>
            <a:pPr>
              <a:defRPr/>
            </a:pPr>
            <a:endParaRPr lang="en-US"/>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3" name="Rectangle 2"/>
          <p:cNvSpPr>
            <a:spLocks noChangeArrowheads="1"/>
          </p:cNvSpPr>
          <p:nvPr/>
        </p:nvSpPr>
        <p:spPr bwMode="auto">
          <a:xfrm>
            <a:off x="431800" y="6229350"/>
            <a:ext cx="1905000" cy="457200"/>
          </a:xfrm>
          <a:prstGeom prst="rect">
            <a:avLst/>
          </a:prstGeom>
          <a:noFill/>
          <a:ln w="12700">
            <a:noFill/>
            <a:miter lim="800000"/>
            <a:headEnd/>
            <a:tailEnd/>
          </a:ln>
        </p:spPr>
        <p:txBody>
          <a:bodyPr wrap="none" anchor="ctr"/>
          <a:lstStyle/>
          <a:p>
            <a:pPr eaLnBrk="0" hangingPunct="0"/>
            <a:endParaRPr lang="en-US" dirty="0"/>
          </a:p>
        </p:txBody>
      </p:sp>
      <p:sp>
        <p:nvSpPr>
          <p:cNvPr id="202754" name="Rectangle 3"/>
          <p:cNvSpPr>
            <a:spLocks noChangeArrowheads="1"/>
          </p:cNvSpPr>
          <p:nvPr/>
        </p:nvSpPr>
        <p:spPr bwMode="auto">
          <a:xfrm>
            <a:off x="3124200" y="6229350"/>
            <a:ext cx="2895600" cy="457200"/>
          </a:xfrm>
          <a:prstGeom prst="rect">
            <a:avLst/>
          </a:prstGeom>
          <a:noFill/>
          <a:ln w="12700">
            <a:noFill/>
            <a:miter lim="800000"/>
            <a:headEnd/>
            <a:tailEnd/>
          </a:ln>
        </p:spPr>
        <p:txBody>
          <a:bodyPr wrap="none" anchor="ctr"/>
          <a:lstStyle/>
          <a:p>
            <a:pPr eaLnBrk="0" hangingPunct="0"/>
            <a:endParaRPr lang="en-US" dirty="0"/>
          </a:p>
        </p:txBody>
      </p:sp>
      <p:sp>
        <p:nvSpPr>
          <p:cNvPr id="59397" name="Rectangle 5"/>
          <p:cNvSpPr>
            <a:spLocks noGrp="1" noChangeArrowheads="1"/>
          </p:cNvSpPr>
          <p:nvPr>
            <p:ph idx="1"/>
          </p:nvPr>
        </p:nvSpPr>
        <p:spPr>
          <a:xfrm>
            <a:off x="533400" y="1143000"/>
            <a:ext cx="7848600" cy="5038725"/>
          </a:xfrm>
        </p:spPr>
        <p:txBody>
          <a:bodyPr lIns="90488" tIns="44450" rIns="90488" bIns="44450"/>
          <a:lstStyle/>
          <a:p>
            <a:r>
              <a:rPr lang="en-US" sz="2800" dirty="0" smtClean="0">
                <a:ea typeface="ＭＳ Ｐゴシック" pitchFamily="34" charset="-128"/>
              </a:rPr>
              <a:t>What platforms and O/Ss are involved?</a:t>
            </a:r>
          </a:p>
          <a:p>
            <a:r>
              <a:rPr lang="en-US" sz="2800" dirty="0" smtClean="0">
                <a:ea typeface="ＭＳ Ｐゴシック" pitchFamily="34" charset="-128"/>
              </a:rPr>
              <a:t>Are there any remote dial-ins</a:t>
            </a:r>
          </a:p>
          <a:p>
            <a:r>
              <a:rPr lang="en-US" sz="2800" dirty="0" smtClean="0">
                <a:ea typeface="ＭＳ Ｐゴシック" pitchFamily="34" charset="-128"/>
              </a:rPr>
              <a:t>Are there any other network connections?</a:t>
            </a:r>
          </a:p>
          <a:p>
            <a:r>
              <a:rPr lang="en-US" sz="2800" dirty="0" smtClean="0">
                <a:ea typeface="ＭＳ Ｐゴシック" pitchFamily="34" charset="-128"/>
              </a:rPr>
              <a:t>At what locations was the file or e-mail  received (e-mail servers) or placed?</a:t>
            </a:r>
          </a:p>
          <a:p>
            <a:r>
              <a:rPr lang="en-US" sz="2800" dirty="0" smtClean="0">
                <a:ea typeface="ＭＳ Ｐゴシック" pitchFamily="34" charset="-128"/>
              </a:rPr>
              <a:t>Was the data encrypted?  </a:t>
            </a:r>
          </a:p>
          <a:p>
            <a:r>
              <a:rPr lang="en-US" sz="2800" dirty="0" smtClean="0">
                <a:ea typeface="ＭＳ Ｐゴシック" pitchFamily="34" charset="-128"/>
              </a:rPr>
              <a:t>Was the file deleted?</a:t>
            </a:r>
          </a:p>
          <a:p>
            <a:r>
              <a:rPr lang="en-US" sz="2800" dirty="0" smtClean="0">
                <a:ea typeface="ＭＳ Ｐゴシック" pitchFamily="34" charset="-128"/>
              </a:rPr>
              <a:t>Is there RAID technology involved?</a:t>
            </a:r>
          </a:p>
          <a:p>
            <a:pPr lvl="1"/>
            <a:r>
              <a:rPr lang="en-US" dirty="0" smtClean="0">
                <a:ea typeface="ＭＳ Ｐゴシック" pitchFamily="34" charset="-128"/>
              </a:rPr>
              <a:t>ISFO Process Manual Rev. 3 2011.1 contains step-by-step descriptions starting on pg 100…to order the manual, go to:  http://www.dss.mil/isp/odaa/request.html</a:t>
            </a:r>
          </a:p>
        </p:txBody>
      </p:sp>
      <p:sp>
        <p:nvSpPr>
          <p:cNvPr id="202756" name="Title 5"/>
          <p:cNvSpPr>
            <a:spLocks noGrp="1"/>
          </p:cNvSpPr>
          <p:nvPr>
            <p:ph type="title"/>
          </p:nvPr>
        </p:nvSpPr>
        <p:spPr>
          <a:xfrm>
            <a:off x="461963" y="458788"/>
            <a:ext cx="7920037" cy="531812"/>
          </a:xfrm>
        </p:spPr>
        <p:txBody>
          <a:bodyPr/>
          <a:lstStyle/>
          <a:p>
            <a:r>
              <a:rPr lang="en-US" dirty="0" smtClean="0">
                <a:ea typeface="ＭＳ Ｐゴシック" pitchFamily="34" charset="-128"/>
              </a:rPr>
              <a:t>Some important facts to consider…</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0642" name="Picture 2"/>
          <p:cNvPicPr>
            <a:picLocks noChangeAspect="1" noChangeArrowheads="1"/>
          </p:cNvPicPr>
          <p:nvPr/>
        </p:nvPicPr>
        <p:blipFill>
          <a:blip r:embed="rId3" cstate="print"/>
          <a:srcRect/>
          <a:stretch>
            <a:fillRect/>
          </a:stretch>
        </p:blipFill>
        <p:spPr bwMode="auto">
          <a:xfrm>
            <a:off x="4876800" y="1219200"/>
            <a:ext cx="3276600" cy="4123966"/>
          </a:xfrm>
          <a:prstGeom prst="rect">
            <a:avLst/>
          </a:prstGeom>
          <a:noFill/>
          <a:ln w="9525">
            <a:solidFill>
              <a:schemeClr val="tx1"/>
            </a:solidFill>
            <a:miter lim="800000"/>
            <a:headEnd/>
            <a:tailEnd/>
          </a:ln>
        </p:spPr>
      </p:pic>
      <p:sp>
        <p:nvSpPr>
          <p:cNvPr id="200705" name="Rectangle 2"/>
          <p:cNvSpPr>
            <a:spLocks noChangeArrowheads="1"/>
          </p:cNvSpPr>
          <p:nvPr/>
        </p:nvSpPr>
        <p:spPr bwMode="auto">
          <a:xfrm>
            <a:off x="431800" y="6229350"/>
            <a:ext cx="1905000" cy="457200"/>
          </a:xfrm>
          <a:prstGeom prst="rect">
            <a:avLst/>
          </a:prstGeom>
          <a:noFill/>
          <a:ln w="12700">
            <a:noFill/>
            <a:miter lim="800000"/>
            <a:headEnd/>
            <a:tailEnd/>
          </a:ln>
        </p:spPr>
        <p:txBody>
          <a:bodyPr wrap="none" anchor="ctr"/>
          <a:lstStyle/>
          <a:p>
            <a:pPr eaLnBrk="0" hangingPunct="0"/>
            <a:endParaRPr lang="en-US" dirty="0"/>
          </a:p>
        </p:txBody>
      </p:sp>
      <p:sp>
        <p:nvSpPr>
          <p:cNvPr id="200706" name="Rectangle 3"/>
          <p:cNvSpPr>
            <a:spLocks noChangeArrowheads="1"/>
          </p:cNvSpPr>
          <p:nvPr/>
        </p:nvSpPr>
        <p:spPr bwMode="auto">
          <a:xfrm>
            <a:off x="3124200" y="6229350"/>
            <a:ext cx="2895600" cy="457200"/>
          </a:xfrm>
          <a:prstGeom prst="rect">
            <a:avLst/>
          </a:prstGeom>
          <a:noFill/>
          <a:ln w="12700">
            <a:noFill/>
            <a:miter lim="800000"/>
            <a:headEnd/>
            <a:tailEnd/>
          </a:ln>
        </p:spPr>
        <p:txBody>
          <a:bodyPr wrap="none" anchor="ctr"/>
          <a:lstStyle/>
          <a:p>
            <a:pPr eaLnBrk="0" hangingPunct="0"/>
            <a:endParaRPr lang="en-US" dirty="0"/>
          </a:p>
        </p:txBody>
      </p:sp>
      <p:sp>
        <p:nvSpPr>
          <p:cNvPr id="200709" name="Title 8"/>
          <p:cNvSpPr>
            <a:spLocks noGrp="1"/>
          </p:cNvSpPr>
          <p:nvPr>
            <p:ph type="title" idx="4294967295"/>
          </p:nvPr>
        </p:nvSpPr>
        <p:spPr>
          <a:xfrm>
            <a:off x="457200" y="457200"/>
            <a:ext cx="8001000" cy="685800"/>
          </a:xfrm>
        </p:spPr>
        <p:txBody>
          <a:bodyPr/>
          <a:lstStyle/>
          <a:p>
            <a:r>
              <a:rPr lang="en-US" dirty="0" smtClean="0">
                <a:ea typeface="ＭＳ Ｐゴシック" pitchFamily="34" charset="-128"/>
              </a:rPr>
              <a:t>ISFO Cleansing Checklists</a:t>
            </a:r>
          </a:p>
        </p:txBody>
      </p:sp>
      <p:pic>
        <p:nvPicPr>
          <p:cNvPr id="240643" name="Picture 3"/>
          <p:cNvPicPr>
            <a:picLocks noChangeAspect="1" noChangeArrowheads="1"/>
          </p:cNvPicPr>
          <p:nvPr/>
        </p:nvPicPr>
        <p:blipFill>
          <a:blip r:embed="rId4" cstate="print"/>
          <a:srcRect/>
          <a:stretch>
            <a:fillRect/>
          </a:stretch>
        </p:blipFill>
        <p:spPr bwMode="auto">
          <a:xfrm>
            <a:off x="5334000" y="1524000"/>
            <a:ext cx="3304696" cy="4114800"/>
          </a:xfrm>
          <a:prstGeom prst="rect">
            <a:avLst/>
          </a:prstGeom>
          <a:noFill/>
          <a:ln w="9525">
            <a:solidFill>
              <a:schemeClr val="tx1"/>
            </a:solidFill>
            <a:miter lim="800000"/>
            <a:headEnd/>
            <a:tailEnd/>
          </a:ln>
        </p:spPr>
      </p:pic>
      <p:sp>
        <p:nvSpPr>
          <p:cNvPr id="9" name="Rectangle 5"/>
          <p:cNvSpPr txBox="1">
            <a:spLocks noChangeArrowheads="1"/>
          </p:cNvSpPr>
          <p:nvPr/>
        </p:nvSpPr>
        <p:spPr bwMode="auto">
          <a:xfrm>
            <a:off x="533400" y="1143000"/>
            <a:ext cx="4114800" cy="465717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spAutoFit/>
          </a:bodyPr>
          <a:lstStyle/>
          <a:p>
            <a:pPr marL="222250" marR="0" lvl="0" indent="-222250" algn="l" defTabSz="887413" rtl="0" eaLnBrk="1" fontAlgn="base" latinLnBrk="0" hangingPunct="1">
              <a:lnSpc>
                <a:spcPct val="100000"/>
              </a:lnSpc>
              <a:spcBef>
                <a:spcPct val="20000"/>
              </a:spcBef>
              <a:spcAft>
                <a:spcPct val="0"/>
              </a:spcAft>
              <a:buClrTx/>
              <a:buSzPct val="100000"/>
              <a:buFontTx/>
              <a:buChar char="•"/>
              <a:tabLst/>
              <a:defRPr/>
            </a:pPr>
            <a:r>
              <a:rPr kumimoji="0" lang="en-US" sz="2800" b="1" i="0" u="none" strike="noStrike" kern="0" cap="none" spc="0" normalizeH="0" baseline="0" noProof="0" dirty="0" smtClean="0">
                <a:ln>
                  <a:noFill/>
                </a:ln>
                <a:solidFill>
                  <a:schemeClr val="bg2"/>
                </a:solidFill>
                <a:effectLst/>
                <a:uLnTx/>
                <a:uFillTx/>
                <a:latin typeface="+mn-lt"/>
                <a:ea typeface="ＭＳ Ｐゴシック" pitchFamily="34" charset="-128"/>
                <a:cs typeface="ＭＳ Ｐゴシック" pitchFamily="-112" charset="-128"/>
              </a:rPr>
              <a:t>Inside of ISFO</a:t>
            </a:r>
            <a:r>
              <a:rPr kumimoji="0" lang="en-US" sz="2800" b="1" i="0" u="none" strike="noStrike" kern="0" cap="none" spc="0" normalizeH="0" noProof="0" dirty="0" smtClean="0">
                <a:ln>
                  <a:noFill/>
                </a:ln>
                <a:solidFill>
                  <a:schemeClr val="bg2"/>
                </a:solidFill>
                <a:effectLst/>
                <a:uLnTx/>
                <a:uFillTx/>
                <a:latin typeface="+mn-lt"/>
                <a:ea typeface="ＭＳ Ｐゴシック" pitchFamily="34" charset="-128"/>
                <a:cs typeface="ＭＳ Ｐゴシック" pitchFamily="-112" charset="-128"/>
              </a:rPr>
              <a:t> </a:t>
            </a:r>
            <a:endParaRPr kumimoji="0" lang="en-US" sz="2800" b="1" i="0" u="none" strike="noStrike" kern="0" cap="none" spc="0" normalizeH="0" baseline="0" noProof="0" dirty="0" smtClean="0">
              <a:ln>
                <a:noFill/>
              </a:ln>
              <a:solidFill>
                <a:schemeClr val="bg2"/>
              </a:solidFill>
              <a:effectLst/>
              <a:uLnTx/>
              <a:uFillTx/>
              <a:latin typeface="+mn-lt"/>
              <a:ea typeface="ＭＳ Ｐゴシック" pitchFamily="34" charset="-128"/>
              <a:cs typeface="ＭＳ Ｐゴシック" pitchFamily="-112" charset="-128"/>
            </a:endParaRPr>
          </a:p>
          <a:p>
            <a:pPr marL="222250" marR="0" lvl="0" indent="-222250" algn="l" defTabSz="887413" rtl="0" eaLnBrk="1" fontAlgn="base" latinLnBrk="0" hangingPunct="1">
              <a:lnSpc>
                <a:spcPct val="100000"/>
              </a:lnSpc>
              <a:spcBef>
                <a:spcPct val="20000"/>
              </a:spcBef>
              <a:spcAft>
                <a:spcPct val="0"/>
              </a:spcAft>
              <a:buClrTx/>
              <a:buSzPct val="100000"/>
              <a:tabLst/>
              <a:defRPr/>
            </a:pPr>
            <a:r>
              <a:rPr lang="en-US" sz="2800" b="1" kern="0" dirty="0" smtClean="0">
                <a:solidFill>
                  <a:schemeClr val="bg2"/>
                </a:solidFill>
                <a:latin typeface="+mn-lt"/>
                <a:ea typeface="ＭＳ Ｐゴシック" pitchFamily="34" charset="-128"/>
                <a:cs typeface="ＭＳ Ｐゴシック" pitchFamily="-112" charset="-128"/>
              </a:rPr>
              <a:t>  (General, Desktop, </a:t>
            </a:r>
            <a:r>
              <a:rPr lang="en-US" sz="2800" b="1" kern="0" dirty="0" err="1" smtClean="0">
                <a:solidFill>
                  <a:schemeClr val="bg2"/>
                </a:solidFill>
                <a:latin typeface="+mn-lt"/>
                <a:ea typeface="ＭＳ Ｐゴシック" pitchFamily="34" charset="-128"/>
                <a:cs typeface="ＭＳ Ｐゴシック" pitchFamily="-112" charset="-128"/>
              </a:rPr>
              <a:t>Bl</a:t>
            </a:r>
            <a:r>
              <a:rPr lang="en-US" sz="2800" b="1" kern="0" dirty="0" smtClean="0">
                <a:solidFill>
                  <a:schemeClr val="bg2"/>
                </a:solidFill>
                <a:latin typeface="+mn-lt"/>
                <a:ea typeface="ＭＳ Ｐゴシック" pitchFamily="34" charset="-128"/>
                <a:cs typeface="ＭＳ Ｐゴシック" pitchFamily="-112" charset="-128"/>
              </a:rPr>
              <a:t> </a:t>
            </a:r>
            <a:r>
              <a:rPr lang="en-US" sz="2800" b="1" kern="0" dirty="0" err="1" smtClean="0">
                <a:solidFill>
                  <a:schemeClr val="bg2"/>
                </a:solidFill>
                <a:latin typeface="+mn-lt"/>
                <a:ea typeface="ＭＳ Ｐゴシック" pitchFamily="34" charset="-128"/>
                <a:cs typeface="ＭＳ Ｐゴシック" pitchFamily="-112" charset="-128"/>
              </a:rPr>
              <a:t>ackBerry</a:t>
            </a:r>
            <a:r>
              <a:rPr lang="en-US" sz="2800" b="1" kern="0" dirty="0" smtClean="0">
                <a:solidFill>
                  <a:schemeClr val="bg2"/>
                </a:solidFill>
                <a:latin typeface="+mn-lt"/>
                <a:ea typeface="ＭＳ Ｐゴシック" pitchFamily="34" charset="-128"/>
                <a:cs typeface="ＭＳ Ｐゴシック" pitchFamily="-112" charset="-128"/>
              </a:rPr>
              <a:t> devices and Email Servers)</a:t>
            </a:r>
          </a:p>
          <a:p>
            <a:pPr marL="222250" marR="0" lvl="0" indent="-222250" algn="l" defTabSz="887413" rtl="0" eaLnBrk="1" fontAlgn="base" latinLnBrk="0" hangingPunct="1">
              <a:lnSpc>
                <a:spcPct val="100000"/>
              </a:lnSpc>
              <a:spcBef>
                <a:spcPct val="20000"/>
              </a:spcBef>
              <a:spcAft>
                <a:spcPct val="0"/>
              </a:spcAft>
              <a:buClrTx/>
              <a:buSzPct val="100000"/>
              <a:buFontTx/>
              <a:buChar char="•"/>
              <a:tabLst/>
              <a:defRPr/>
            </a:pPr>
            <a:endParaRPr lang="en-US" sz="2800" b="1" kern="0" dirty="0" smtClean="0">
              <a:solidFill>
                <a:schemeClr val="bg2"/>
              </a:solidFill>
              <a:latin typeface="+mn-lt"/>
              <a:ea typeface="ＭＳ Ｐゴシック" pitchFamily="34" charset="-128"/>
              <a:cs typeface="ＭＳ Ｐゴシック" pitchFamily="-112" charset="-128"/>
            </a:endParaRPr>
          </a:p>
          <a:p>
            <a:pPr marL="222250" marR="0" lvl="0" indent="-222250" algn="l" defTabSz="887413" rtl="0" eaLnBrk="1" fontAlgn="base" latinLnBrk="0" hangingPunct="1">
              <a:lnSpc>
                <a:spcPct val="100000"/>
              </a:lnSpc>
              <a:spcBef>
                <a:spcPct val="20000"/>
              </a:spcBef>
              <a:spcAft>
                <a:spcPct val="0"/>
              </a:spcAft>
              <a:buClrTx/>
              <a:buSzPct val="100000"/>
              <a:buFontTx/>
              <a:buChar char="•"/>
              <a:tabLst/>
              <a:defRPr/>
            </a:pPr>
            <a:r>
              <a:rPr lang="en-US" sz="2800" b="1" kern="0" dirty="0" smtClean="0">
                <a:solidFill>
                  <a:schemeClr val="bg2"/>
                </a:solidFill>
                <a:latin typeface="+mn-lt"/>
                <a:ea typeface="ＭＳ Ｐゴシック" pitchFamily="34" charset="-128"/>
                <a:cs typeface="ＭＳ Ｐゴシック" pitchFamily="-112" charset="-128"/>
              </a:rPr>
              <a:t>Some Data Owners / customers may provide specific guidance / checklists to be used</a:t>
            </a:r>
            <a:endParaRPr kumimoji="0" lang="en-US" sz="2800" b="1" i="0" u="none" strike="noStrike" kern="0" cap="none" spc="0" normalizeH="0" baseline="0" noProof="0" dirty="0" smtClean="0">
              <a:ln>
                <a:noFill/>
              </a:ln>
              <a:solidFill>
                <a:schemeClr val="bg2"/>
              </a:solidFill>
              <a:effectLst/>
              <a:uLnTx/>
              <a:uFillTx/>
              <a:latin typeface="+mn-lt"/>
              <a:ea typeface="ＭＳ Ｐゴシック" pitchFamily="34" charset="-128"/>
              <a:cs typeface="ＭＳ Ｐゴシック" pitchFamily="-112" charset="-128"/>
            </a:endParaRPr>
          </a:p>
        </p:txBody>
      </p:sp>
      <p:pic>
        <p:nvPicPr>
          <p:cNvPr id="240644" name="Picture 4"/>
          <p:cNvPicPr>
            <a:picLocks noChangeAspect="1" noChangeArrowheads="1"/>
          </p:cNvPicPr>
          <p:nvPr/>
        </p:nvPicPr>
        <p:blipFill>
          <a:blip r:embed="rId5" cstate="print"/>
          <a:srcRect/>
          <a:stretch>
            <a:fillRect/>
          </a:stretch>
        </p:blipFill>
        <p:spPr bwMode="auto">
          <a:xfrm>
            <a:off x="5715000" y="1828800"/>
            <a:ext cx="3200400" cy="4460811"/>
          </a:xfrm>
          <a:prstGeom prst="rect">
            <a:avLst/>
          </a:prstGeom>
          <a:noFill/>
          <a:ln w="9525">
            <a:solidFill>
              <a:schemeClr val="tx1"/>
            </a:solidFill>
            <a:miter lim="800000"/>
            <a:headEnd/>
            <a:tailEnd/>
          </a:ln>
        </p:spPr>
      </p:pic>
      <p:sp>
        <p:nvSpPr>
          <p:cNvPr id="10" name="Footer Placeholder 9"/>
          <p:cNvSpPr>
            <a:spLocks noGrp="1"/>
          </p:cNvSpPr>
          <p:nvPr>
            <p:ph type="ftr" sz="quarter" idx="4294967295"/>
          </p:nvPr>
        </p:nvSpPr>
        <p:spPr>
          <a:xfrm>
            <a:off x="2667000" y="6356350"/>
            <a:ext cx="3352800" cy="365125"/>
          </a:xfrm>
          <a:prstGeom prst="rect">
            <a:avLst/>
          </a:prstGeom>
        </p:spPr>
        <p:txBody>
          <a:bodyPr/>
          <a:lstStyle/>
          <a:p>
            <a:pPr>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642"/>
                                        </p:tgtEl>
                                        <p:attrNameLst>
                                          <p:attrName>style.visibility</p:attrName>
                                        </p:attrNameLst>
                                      </p:cBhvr>
                                      <p:to>
                                        <p:strVal val="visible"/>
                                      </p:to>
                                    </p:set>
                                    <p:animEffect transition="in" filter="fade">
                                      <p:cBhvr>
                                        <p:cTn id="7" dur="2000"/>
                                        <p:tgtEl>
                                          <p:spTgt spid="2406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643"/>
                                        </p:tgtEl>
                                        <p:attrNameLst>
                                          <p:attrName>style.visibility</p:attrName>
                                        </p:attrNameLst>
                                      </p:cBhvr>
                                      <p:to>
                                        <p:strVal val="visible"/>
                                      </p:to>
                                    </p:set>
                                    <p:animEffect transition="in" filter="fade">
                                      <p:cBhvr>
                                        <p:cTn id="12" dur="2000"/>
                                        <p:tgtEl>
                                          <p:spTgt spid="2406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644"/>
                                        </p:tgtEl>
                                        <p:attrNameLst>
                                          <p:attrName>style.visibility</p:attrName>
                                        </p:attrNameLst>
                                      </p:cBhvr>
                                      <p:to>
                                        <p:strVal val="visible"/>
                                      </p:to>
                                    </p:set>
                                    <p:animEffect transition="in" filter="fade">
                                      <p:cBhvr>
                                        <p:cTn id="17" dur="2000"/>
                                        <p:tgtEl>
                                          <p:spTgt spid="240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2"/>
          <p:cNvSpPr>
            <a:spLocks noChangeArrowheads="1"/>
          </p:cNvSpPr>
          <p:nvPr/>
        </p:nvSpPr>
        <p:spPr bwMode="auto">
          <a:xfrm>
            <a:off x="431800" y="6229350"/>
            <a:ext cx="1905000" cy="457200"/>
          </a:xfrm>
          <a:prstGeom prst="rect">
            <a:avLst/>
          </a:prstGeom>
          <a:noFill/>
          <a:ln w="12700">
            <a:noFill/>
            <a:miter lim="800000"/>
            <a:headEnd/>
            <a:tailEnd/>
          </a:ln>
        </p:spPr>
        <p:txBody>
          <a:bodyPr wrap="none" anchor="ctr"/>
          <a:lstStyle/>
          <a:p>
            <a:pPr eaLnBrk="0" hangingPunct="0"/>
            <a:endParaRPr lang="en-US"/>
          </a:p>
        </p:txBody>
      </p:sp>
      <p:sp>
        <p:nvSpPr>
          <p:cNvPr id="204802" name="Rectangle 3"/>
          <p:cNvSpPr>
            <a:spLocks noChangeArrowheads="1"/>
          </p:cNvSpPr>
          <p:nvPr/>
        </p:nvSpPr>
        <p:spPr bwMode="auto">
          <a:xfrm>
            <a:off x="3124200" y="6229350"/>
            <a:ext cx="2895600" cy="457200"/>
          </a:xfrm>
          <a:prstGeom prst="rect">
            <a:avLst/>
          </a:prstGeom>
          <a:noFill/>
          <a:ln w="12700">
            <a:noFill/>
            <a:miter lim="800000"/>
            <a:headEnd/>
            <a:tailEnd/>
          </a:ln>
        </p:spPr>
        <p:txBody>
          <a:bodyPr wrap="none" anchor="ctr"/>
          <a:lstStyle/>
          <a:p>
            <a:pPr eaLnBrk="0" hangingPunct="0"/>
            <a:endParaRPr lang="en-US"/>
          </a:p>
        </p:txBody>
      </p:sp>
      <p:sp>
        <p:nvSpPr>
          <p:cNvPr id="204803" name="Rectangle 4"/>
          <p:cNvSpPr>
            <a:spLocks noGrp="1" noChangeArrowheads="1"/>
          </p:cNvSpPr>
          <p:nvPr>
            <p:ph type="title"/>
          </p:nvPr>
        </p:nvSpPr>
        <p:spPr>
          <a:xfrm>
            <a:off x="381000" y="381000"/>
            <a:ext cx="8305800" cy="685800"/>
          </a:xfrm>
        </p:spPr>
        <p:txBody>
          <a:bodyPr lIns="90488" tIns="44450" rIns="90488" bIns="44450" anchor="ctr"/>
          <a:lstStyle/>
          <a:p>
            <a:r>
              <a:rPr lang="en-US" smtClean="0">
                <a:ea typeface="ＭＳ Ｐゴシック" pitchFamily="34" charset="-128"/>
              </a:rPr>
              <a:t>What about an email server?</a:t>
            </a:r>
          </a:p>
        </p:txBody>
      </p:sp>
      <p:sp>
        <p:nvSpPr>
          <p:cNvPr id="86021" name="Rectangle 5"/>
          <p:cNvSpPr>
            <a:spLocks noGrp="1" noChangeArrowheads="1"/>
          </p:cNvSpPr>
          <p:nvPr>
            <p:ph idx="1"/>
          </p:nvPr>
        </p:nvSpPr>
        <p:spPr>
          <a:xfrm>
            <a:off x="457200" y="1371600"/>
            <a:ext cx="7848600" cy="3881575"/>
          </a:xfrm>
        </p:spPr>
        <p:txBody>
          <a:bodyPr lIns="90488" tIns="44450" rIns="90488" bIns="44450"/>
          <a:lstStyle/>
          <a:p>
            <a:r>
              <a:rPr lang="en-US" sz="2800" dirty="0" smtClean="0">
                <a:ea typeface="ＭＳ Ｐゴシック" pitchFamily="34" charset="-128"/>
              </a:rPr>
              <a:t>What type of email system is involved?</a:t>
            </a:r>
          </a:p>
          <a:p>
            <a:r>
              <a:rPr lang="en-US" sz="2800" dirty="0" smtClean="0">
                <a:ea typeface="ＭＳ Ｐゴシック" pitchFamily="34" charset="-128"/>
              </a:rPr>
              <a:t>Is System Admin cleared?</a:t>
            </a:r>
          </a:p>
          <a:p>
            <a:r>
              <a:rPr lang="en-US" sz="2800" dirty="0" smtClean="0">
                <a:ea typeface="ＭＳ Ｐゴシック" pitchFamily="34" charset="-128"/>
              </a:rPr>
              <a:t>Is Tape/Disk Backup Admin cleared?</a:t>
            </a:r>
          </a:p>
          <a:p>
            <a:r>
              <a:rPr lang="en-US" sz="2800" dirty="0" smtClean="0">
                <a:solidFill>
                  <a:srgbClr val="000000"/>
                </a:solidFill>
                <a:ea typeface="ＭＳ Ｐゴシック" pitchFamily="34" charset="-128"/>
              </a:rPr>
              <a:t>Ensure areas where deleted files are retained are addressed, e.g., MS Exchange’s deleted item recovery container). </a:t>
            </a:r>
          </a:p>
          <a:p>
            <a:endParaRPr lang="en-US" sz="2800" dirty="0" smtClean="0">
              <a:solidFill>
                <a:srgbClr val="000000"/>
              </a:solidFill>
              <a:ea typeface="ＭＳ Ｐゴシック" pitchFamily="34" charset="-128"/>
            </a:endParaRPr>
          </a:p>
        </p:txBody>
      </p:sp>
      <p:sp>
        <p:nvSpPr>
          <p:cNvPr id="204805" name="Text Box 6"/>
          <p:cNvSpPr txBox="1">
            <a:spLocks noChangeArrowheads="1"/>
          </p:cNvSpPr>
          <p:nvPr/>
        </p:nvSpPr>
        <p:spPr bwMode="auto">
          <a:xfrm>
            <a:off x="4343400" y="5646737"/>
            <a:ext cx="4495800" cy="830263"/>
          </a:xfrm>
          <a:prstGeom prst="rect">
            <a:avLst/>
          </a:prstGeom>
          <a:noFill/>
          <a:ln w="57150">
            <a:solidFill>
              <a:schemeClr val="tx1"/>
            </a:solidFill>
            <a:miter lim="800000"/>
            <a:headEnd type="none" w="sm" len="sm"/>
            <a:tailEnd type="none" w="sm" len="sm"/>
          </a:ln>
        </p:spPr>
        <p:txBody>
          <a:bodyPr>
            <a:spAutoFit/>
          </a:bodyPr>
          <a:lstStyle/>
          <a:p>
            <a:pPr eaLnBrk="0" hangingPunct="0">
              <a:spcBef>
                <a:spcPct val="50000"/>
              </a:spcBef>
            </a:pPr>
            <a:r>
              <a:rPr lang="en-US" sz="1600" b="1" dirty="0">
                <a:latin typeface="Arial" pitchFamily="34" charset="0"/>
              </a:rPr>
              <a:t>MS Exchange is discussed because of its widespread use.  DSS </a:t>
            </a:r>
            <a:r>
              <a:rPr lang="en-US" sz="1600" b="1" dirty="0" smtClean="0">
                <a:latin typeface="Arial" pitchFamily="34" charset="0"/>
              </a:rPr>
              <a:t>does </a:t>
            </a:r>
            <a:r>
              <a:rPr lang="en-US" sz="1600" b="1" dirty="0">
                <a:latin typeface="Arial" pitchFamily="34" charset="0"/>
              </a:rPr>
              <a:t>not endorse </a:t>
            </a:r>
            <a:r>
              <a:rPr lang="en-US" sz="1600" b="1" dirty="0" smtClean="0">
                <a:latin typeface="Arial" pitchFamily="34" charset="0"/>
              </a:rPr>
              <a:t>the use of any </a:t>
            </a:r>
            <a:r>
              <a:rPr lang="en-US" sz="1600" b="1" dirty="0">
                <a:latin typeface="Arial" pitchFamily="34" charset="0"/>
              </a:rPr>
              <a:t>products.  </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3"/>
          <p:cNvSpPr>
            <a:spLocks noChangeArrowheads="1"/>
          </p:cNvSpPr>
          <p:nvPr/>
        </p:nvSpPr>
        <p:spPr bwMode="auto">
          <a:xfrm>
            <a:off x="1565275" y="4319588"/>
            <a:ext cx="576263" cy="627062"/>
          </a:xfrm>
          <a:prstGeom prst="rect">
            <a:avLst/>
          </a:prstGeom>
          <a:noFill/>
          <a:ln w="12700">
            <a:noFill/>
            <a:miter lim="800000"/>
            <a:headEnd/>
            <a:tailEnd/>
          </a:ln>
        </p:spPr>
        <p:txBody>
          <a:bodyPr wrap="none" anchor="ctr"/>
          <a:lstStyle/>
          <a:p>
            <a:pPr eaLnBrk="0" hangingPunct="0"/>
            <a:endParaRPr lang="en-US"/>
          </a:p>
        </p:txBody>
      </p:sp>
      <p:sp>
        <p:nvSpPr>
          <p:cNvPr id="206850" name="Rectangle 4"/>
          <p:cNvSpPr>
            <a:spLocks noChangeArrowheads="1"/>
          </p:cNvSpPr>
          <p:nvPr/>
        </p:nvSpPr>
        <p:spPr bwMode="auto">
          <a:xfrm>
            <a:off x="3594100" y="4319588"/>
            <a:ext cx="581025" cy="627062"/>
          </a:xfrm>
          <a:prstGeom prst="rect">
            <a:avLst/>
          </a:prstGeom>
          <a:noFill/>
          <a:ln w="12700">
            <a:noFill/>
            <a:miter lim="800000"/>
            <a:headEnd/>
            <a:tailEnd/>
          </a:ln>
        </p:spPr>
        <p:txBody>
          <a:bodyPr wrap="none" anchor="ctr"/>
          <a:lstStyle/>
          <a:p>
            <a:pPr eaLnBrk="0" hangingPunct="0"/>
            <a:endParaRPr lang="en-US"/>
          </a:p>
        </p:txBody>
      </p:sp>
      <p:sp>
        <p:nvSpPr>
          <p:cNvPr id="206851" name="Rectangle 5"/>
          <p:cNvSpPr>
            <a:spLocks noChangeArrowheads="1"/>
          </p:cNvSpPr>
          <p:nvPr/>
        </p:nvSpPr>
        <p:spPr bwMode="auto">
          <a:xfrm>
            <a:off x="4735513" y="4562475"/>
            <a:ext cx="377825" cy="309563"/>
          </a:xfrm>
          <a:prstGeom prst="rect">
            <a:avLst/>
          </a:prstGeom>
          <a:noFill/>
          <a:ln w="12700">
            <a:noFill/>
            <a:miter lim="800000"/>
            <a:headEnd/>
            <a:tailEnd/>
          </a:ln>
        </p:spPr>
        <p:txBody>
          <a:bodyPr wrap="none" anchor="ctr"/>
          <a:lstStyle/>
          <a:p>
            <a:pPr eaLnBrk="0" hangingPunct="0"/>
            <a:endParaRPr lang="en-US"/>
          </a:p>
        </p:txBody>
      </p:sp>
      <p:sp>
        <p:nvSpPr>
          <p:cNvPr id="206852" name="Rectangle 6"/>
          <p:cNvSpPr>
            <a:spLocks noChangeArrowheads="1"/>
          </p:cNvSpPr>
          <p:nvPr/>
        </p:nvSpPr>
        <p:spPr bwMode="auto">
          <a:xfrm>
            <a:off x="5719763" y="4319588"/>
            <a:ext cx="742950" cy="627062"/>
          </a:xfrm>
          <a:prstGeom prst="rect">
            <a:avLst/>
          </a:prstGeom>
          <a:noFill/>
          <a:ln w="12700">
            <a:noFill/>
            <a:miter lim="800000"/>
            <a:headEnd/>
            <a:tailEnd/>
          </a:ln>
        </p:spPr>
        <p:txBody>
          <a:bodyPr wrap="none" anchor="ctr"/>
          <a:lstStyle/>
          <a:p>
            <a:pPr eaLnBrk="0" hangingPunct="0"/>
            <a:endParaRPr lang="en-US"/>
          </a:p>
        </p:txBody>
      </p:sp>
      <p:sp>
        <p:nvSpPr>
          <p:cNvPr id="206853" name="Rectangle 149"/>
          <p:cNvSpPr>
            <a:spLocks noChangeArrowheads="1"/>
          </p:cNvSpPr>
          <p:nvPr/>
        </p:nvSpPr>
        <p:spPr bwMode="auto">
          <a:xfrm>
            <a:off x="311150" y="4121150"/>
            <a:ext cx="2349500" cy="1282700"/>
          </a:xfrm>
          <a:prstGeom prst="rect">
            <a:avLst/>
          </a:prstGeom>
          <a:noFill/>
          <a:ln w="12700">
            <a:solidFill>
              <a:schemeClr val="tx2"/>
            </a:solidFill>
            <a:prstDash val="sysDot"/>
            <a:miter lim="800000"/>
            <a:headEnd/>
            <a:tailEnd/>
          </a:ln>
        </p:spPr>
        <p:txBody>
          <a:bodyPr wrap="none" anchor="ctr"/>
          <a:lstStyle/>
          <a:p>
            <a:pPr eaLnBrk="0" hangingPunct="0"/>
            <a:endParaRPr lang="en-US"/>
          </a:p>
        </p:txBody>
      </p:sp>
      <p:sp>
        <p:nvSpPr>
          <p:cNvPr id="206854" name="Rectangle 159"/>
          <p:cNvSpPr>
            <a:spLocks noChangeArrowheads="1"/>
          </p:cNvSpPr>
          <p:nvPr/>
        </p:nvSpPr>
        <p:spPr bwMode="auto">
          <a:xfrm>
            <a:off x="5029200" y="2971800"/>
            <a:ext cx="2133600" cy="838200"/>
          </a:xfrm>
          <a:prstGeom prst="rect">
            <a:avLst/>
          </a:prstGeom>
          <a:noFill/>
          <a:ln w="12700">
            <a:solidFill>
              <a:schemeClr val="tx2"/>
            </a:solidFill>
            <a:prstDash val="sysDot"/>
            <a:miter lim="800000"/>
            <a:headEnd/>
            <a:tailEnd/>
          </a:ln>
        </p:spPr>
        <p:txBody>
          <a:bodyPr wrap="none" anchor="ctr"/>
          <a:lstStyle/>
          <a:p>
            <a:pPr eaLnBrk="0" hangingPunct="0"/>
            <a:endParaRPr lang="en-US"/>
          </a:p>
        </p:txBody>
      </p:sp>
      <p:sp>
        <p:nvSpPr>
          <p:cNvPr id="206855" name="Rectangle 160"/>
          <p:cNvSpPr>
            <a:spLocks noGrp="1" noChangeArrowheads="1"/>
          </p:cNvSpPr>
          <p:nvPr>
            <p:ph type="title"/>
          </p:nvPr>
        </p:nvSpPr>
        <p:spPr/>
        <p:txBody>
          <a:bodyPr/>
          <a:lstStyle/>
          <a:p>
            <a:r>
              <a:rPr lang="en-US" smtClean="0">
                <a:ea typeface="ＭＳ Ｐゴシック" pitchFamily="34" charset="-128"/>
              </a:rPr>
              <a:t>Forget any components?</a:t>
            </a:r>
          </a:p>
        </p:txBody>
      </p:sp>
      <p:pic>
        <p:nvPicPr>
          <p:cNvPr id="206856" name="Picture 177" descr="Computer-Network-System.gif"/>
          <p:cNvPicPr>
            <a:picLocks noChangeAspect="1"/>
          </p:cNvPicPr>
          <p:nvPr/>
        </p:nvPicPr>
        <p:blipFill>
          <a:blip r:embed="rId3" cstate="print"/>
          <a:srcRect/>
          <a:stretch>
            <a:fillRect/>
          </a:stretch>
        </p:blipFill>
        <p:spPr bwMode="auto">
          <a:xfrm>
            <a:off x="1338263" y="1119188"/>
            <a:ext cx="6467475" cy="4619625"/>
          </a:xfrm>
          <a:prstGeom prst="rect">
            <a:avLst/>
          </a:prstGeom>
          <a:noFill/>
          <a:ln w="9525">
            <a:noFill/>
            <a:miter lim="800000"/>
            <a:headEnd/>
            <a:tailEnd/>
          </a:ln>
        </p:spPr>
      </p:pic>
      <p:pic>
        <p:nvPicPr>
          <p:cNvPr id="206857" name="Picture 178" descr="Blackberry.jpg"/>
          <p:cNvPicPr>
            <a:picLocks noChangeAspect="1"/>
          </p:cNvPicPr>
          <p:nvPr/>
        </p:nvPicPr>
        <p:blipFill>
          <a:blip r:embed="rId4" cstate="print"/>
          <a:srcRect/>
          <a:stretch>
            <a:fillRect/>
          </a:stretch>
        </p:blipFill>
        <p:spPr bwMode="auto">
          <a:xfrm>
            <a:off x="1371600" y="4191000"/>
            <a:ext cx="1828800" cy="22717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idx="4294967295"/>
          </p:nvPr>
        </p:nvSpPr>
        <p:spPr>
          <a:xfrm>
            <a:off x="457200" y="457200"/>
            <a:ext cx="8001000" cy="1066800"/>
          </a:xfrm>
        </p:spPr>
        <p:txBody>
          <a:bodyPr/>
          <a:lstStyle/>
          <a:p>
            <a:r>
              <a:rPr lang="en-US" smtClean="0">
                <a:ea typeface="ＭＳ Ｐゴシック" pitchFamily="34" charset="-128"/>
              </a:rPr>
              <a:t>Follow through!</a:t>
            </a:r>
          </a:p>
        </p:txBody>
      </p:sp>
      <p:sp>
        <p:nvSpPr>
          <p:cNvPr id="24582" name="Rectangle 3"/>
          <p:cNvSpPr>
            <a:spLocks noGrp="1" noChangeArrowheads="1"/>
          </p:cNvSpPr>
          <p:nvPr>
            <p:ph type="body" sz="half" idx="4294967295"/>
          </p:nvPr>
        </p:nvSpPr>
        <p:spPr>
          <a:xfrm>
            <a:off x="381000" y="1143000"/>
            <a:ext cx="3810000" cy="3557897"/>
          </a:xfrm>
        </p:spPr>
        <p:txBody>
          <a:bodyPr/>
          <a:lstStyle/>
          <a:p>
            <a:r>
              <a:rPr lang="en-US" sz="2800" dirty="0" smtClean="0">
                <a:ea typeface="ＭＳ Ｐゴシック" pitchFamily="34" charset="-128"/>
              </a:rPr>
              <a:t>Gather and review Audit trails that are applicable</a:t>
            </a:r>
          </a:p>
          <a:p>
            <a:pPr lvl="1"/>
            <a:r>
              <a:rPr lang="en-US" sz="2400" dirty="0" smtClean="0">
                <a:ea typeface="ＭＳ Ｐゴシック" pitchFamily="34" charset="-128"/>
              </a:rPr>
              <a:t>Paper</a:t>
            </a:r>
          </a:p>
          <a:p>
            <a:pPr lvl="1"/>
            <a:r>
              <a:rPr lang="en-US" sz="2400" dirty="0" smtClean="0">
                <a:ea typeface="ＭＳ Ｐゴシック" pitchFamily="34" charset="-128"/>
              </a:rPr>
              <a:t>Electronic</a:t>
            </a:r>
          </a:p>
          <a:p>
            <a:r>
              <a:rPr lang="en-US" sz="2800" dirty="0" smtClean="0">
                <a:ea typeface="ＭＳ Ｐゴシック" pitchFamily="34" charset="-128"/>
              </a:rPr>
              <a:t>Interview all people known to be involved</a:t>
            </a:r>
          </a:p>
        </p:txBody>
      </p:sp>
      <p:graphicFrame>
        <p:nvGraphicFramePr>
          <p:cNvPr id="24580" name="Object 4"/>
          <p:cNvGraphicFramePr>
            <a:graphicFrameLocks noGrp="1" noChangeAspect="1"/>
          </p:cNvGraphicFramePr>
          <p:nvPr>
            <p:ph type="clipArt" sz="half" idx="4294967295"/>
          </p:nvPr>
        </p:nvGraphicFramePr>
        <p:xfrm>
          <a:off x="4572000" y="838200"/>
          <a:ext cx="3810000" cy="3435350"/>
        </p:xfrm>
        <a:graphic>
          <a:graphicData uri="http://schemas.openxmlformats.org/presentationml/2006/ole">
            <mc:AlternateContent xmlns:mc="http://schemas.openxmlformats.org/markup-compatibility/2006">
              <mc:Choice xmlns:v="urn:schemas-microsoft-com:vml" Requires="v">
                <p:oleObj spid="_x0000_s24581" name="Clip" r:id="rId4" imgW="3717925" imgH="3352800" progId="">
                  <p:embed/>
                </p:oleObj>
              </mc:Choice>
              <mc:Fallback>
                <p:oleObj name="Clip" r:id="rId4" imgW="3717925" imgH="33528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838200"/>
                        <a:ext cx="3810000" cy="343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381000" y="4800600"/>
            <a:ext cx="8382000" cy="1077218"/>
          </a:xfrm>
          <a:prstGeom prst="rect">
            <a:avLst/>
          </a:prstGeom>
          <a:noFill/>
        </p:spPr>
        <p:txBody>
          <a:bodyPr wrap="square">
            <a:spAutoFit/>
          </a:bodyPr>
          <a:lstStyle/>
          <a:p>
            <a:pPr marL="461963" indent="-461963" eaLnBrk="0" hangingPunct="0">
              <a:defRPr/>
            </a:pPr>
            <a:r>
              <a:rPr lang="en-US" sz="2800" b="1" dirty="0">
                <a:solidFill>
                  <a:schemeClr val="bg2"/>
                </a:solidFill>
                <a:latin typeface="+mn-lt"/>
              </a:rPr>
              <a:t>   - </a:t>
            </a:r>
            <a:r>
              <a:rPr lang="en-US" sz="1800" b="1" u="sng" dirty="0">
                <a:solidFill>
                  <a:schemeClr val="bg2"/>
                </a:solidFill>
                <a:latin typeface="+mn-lt"/>
              </a:rPr>
              <a:t>Note</a:t>
            </a:r>
            <a:r>
              <a:rPr lang="en-US" sz="1800" b="1" dirty="0">
                <a:solidFill>
                  <a:schemeClr val="bg2"/>
                </a:solidFill>
                <a:latin typeface="+mn-lt"/>
              </a:rPr>
              <a:t>…Do </a:t>
            </a:r>
            <a:r>
              <a:rPr lang="en-US" sz="1800" b="1" dirty="0" smtClean="0">
                <a:solidFill>
                  <a:schemeClr val="bg2"/>
                </a:solidFill>
                <a:latin typeface="+mn-lt"/>
              </a:rPr>
              <a:t>not </a:t>
            </a:r>
            <a:r>
              <a:rPr lang="en-US" sz="1800" b="1" dirty="0">
                <a:solidFill>
                  <a:schemeClr val="bg2"/>
                </a:solidFill>
                <a:latin typeface="+mn-lt"/>
              </a:rPr>
              <a:t>use email to communicate the “Who, </a:t>
            </a:r>
            <a:r>
              <a:rPr lang="en-US" sz="1800" b="1" dirty="0" smtClean="0">
                <a:solidFill>
                  <a:schemeClr val="bg2"/>
                </a:solidFill>
                <a:latin typeface="+mn-lt"/>
              </a:rPr>
              <a:t>What</a:t>
            </a:r>
            <a:r>
              <a:rPr lang="en-US" sz="1800" b="1" dirty="0">
                <a:solidFill>
                  <a:schemeClr val="bg2"/>
                </a:solidFill>
                <a:latin typeface="+mn-lt"/>
              </a:rPr>
              <a:t>, When, Where, Why, How” except for reporting </a:t>
            </a:r>
            <a:r>
              <a:rPr lang="en-US" sz="1800" b="1" dirty="0" smtClean="0">
                <a:solidFill>
                  <a:schemeClr val="bg2"/>
                </a:solidFill>
                <a:latin typeface="+mn-lt"/>
              </a:rPr>
              <a:t>requirements </a:t>
            </a:r>
            <a:r>
              <a:rPr lang="en-US" sz="1800" b="1" dirty="0">
                <a:solidFill>
                  <a:schemeClr val="bg2"/>
                </a:solidFill>
                <a:latin typeface="+mn-lt"/>
              </a:rPr>
              <a:t>to DSS/Customer or others involved, (i.e. </a:t>
            </a:r>
            <a:r>
              <a:rPr lang="en-US" sz="1800" b="1" dirty="0" smtClean="0">
                <a:solidFill>
                  <a:schemeClr val="bg2"/>
                </a:solidFill>
                <a:latin typeface="+mn-lt"/>
              </a:rPr>
              <a:t>other </a:t>
            </a:r>
            <a:r>
              <a:rPr lang="en-US" sz="1800" b="1" dirty="0">
                <a:solidFill>
                  <a:schemeClr val="bg2"/>
                </a:solidFill>
                <a:latin typeface="+mn-lt"/>
              </a:rPr>
              <a:t>contractors)</a:t>
            </a:r>
          </a:p>
        </p:txBody>
      </p:sp>
      <p:sp>
        <p:nvSpPr>
          <p:cNvPr id="7" name="Footer Placeholder 6"/>
          <p:cNvSpPr>
            <a:spLocks noGrp="1"/>
          </p:cNvSpPr>
          <p:nvPr>
            <p:ph type="ftr" sz="quarter" idx="4294967295"/>
          </p:nvPr>
        </p:nvSpPr>
        <p:spPr>
          <a:xfrm>
            <a:off x="2667000" y="6356350"/>
            <a:ext cx="3352800" cy="365125"/>
          </a:xfrm>
          <a:prstGeom prst="rect">
            <a:avLst/>
          </a:prstGeom>
        </p:spPr>
        <p:txBody>
          <a:bodyPr/>
          <a:lstStyle/>
          <a:p>
            <a:pPr>
              <a:defRPr/>
            </a:pPr>
            <a:endParaRPr lang="en-US"/>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ChangeArrowheads="1"/>
          </p:cNvSpPr>
          <p:nvPr>
            <p:ph type="title" idx="4294967295"/>
          </p:nvPr>
        </p:nvSpPr>
        <p:spPr>
          <a:xfrm>
            <a:off x="457200" y="457200"/>
            <a:ext cx="8001000" cy="1066800"/>
          </a:xfrm>
        </p:spPr>
        <p:txBody>
          <a:bodyPr/>
          <a:lstStyle/>
          <a:p>
            <a:r>
              <a:rPr lang="en-US" dirty="0" smtClean="0">
                <a:ea typeface="ＭＳ Ｐゴシック" pitchFamily="34" charset="-128"/>
              </a:rPr>
              <a:t>Prepare Final Report</a:t>
            </a:r>
          </a:p>
        </p:txBody>
      </p:sp>
      <p:sp>
        <p:nvSpPr>
          <p:cNvPr id="210946" name="Rectangle 3"/>
          <p:cNvSpPr>
            <a:spLocks noGrp="1" noChangeArrowheads="1"/>
          </p:cNvSpPr>
          <p:nvPr>
            <p:ph type="body" sz="half" idx="4294967295"/>
          </p:nvPr>
        </p:nvSpPr>
        <p:spPr>
          <a:xfrm>
            <a:off x="685800" y="1676400"/>
            <a:ext cx="4300538" cy="3274743"/>
          </a:xfrm>
        </p:spPr>
        <p:txBody>
          <a:bodyPr/>
          <a:lstStyle/>
          <a:p>
            <a:r>
              <a:rPr lang="en-US" sz="2800" dirty="0" smtClean="0">
                <a:ea typeface="ＭＳ Ｐゴシック" pitchFamily="34" charset="-128"/>
              </a:rPr>
              <a:t>Write and submit the final report (Paragraph 1-303c, NISPOM)</a:t>
            </a:r>
          </a:p>
          <a:p>
            <a:endParaRPr lang="en-US" sz="2800" dirty="0" smtClean="0">
              <a:ea typeface="ＭＳ Ｐゴシック" pitchFamily="34" charset="-128"/>
            </a:endParaRPr>
          </a:p>
          <a:p>
            <a:r>
              <a:rPr lang="en-US" sz="2800" dirty="0" smtClean="0">
                <a:ea typeface="ＭＳ Ｐゴシック" pitchFamily="34" charset="-128"/>
              </a:rPr>
              <a:t>Due within 15 days of notification of spill</a:t>
            </a:r>
          </a:p>
          <a:p>
            <a:endParaRPr lang="en-US" sz="2800" dirty="0" smtClean="0">
              <a:ea typeface="ＭＳ Ｐゴシック" pitchFamily="34" charset="-128"/>
            </a:endParaRPr>
          </a:p>
        </p:txBody>
      </p:sp>
      <p:pic>
        <p:nvPicPr>
          <p:cNvPr id="210947" name="Picture 4"/>
          <p:cNvPicPr>
            <a:picLocks noGrp="1" noChangeAspect="1" noChangeArrowheads="1"/>
          </p:cNvPicPr>
          <p:nvPr>
            <p:ph type="clipArt" sz="half" idx="4294967295"/>
          </p:nvPr>
        </p:nvPicPr>
        <p:blipFill>
          <a:blip r:embed="rId3" cstate="print"/>
          <a:srcRect/>
          <a:stretch>
            <a:fillRect/>
          </a:stretch>
        </p:blipFill>
        <p:spPr>
          <a:xfrm>
            <a:off x="5481638" y="2057400"/>
            <a:ext cx="2143125" cy="4114800"/>
          </a:xfrm>
        </p:spPr>
      </p:pic>
      <p:sp>
        <p:nvSpPr>
          <p:cNvPr id="5" name="Footer Placeholder 4"/>
          <p:cNvSpPr>
            <a:spLocks noGrp="1"/>
          </p:cNvSpPr>
          <p:nvPr>
            <p:ph type="ftr" sz="quarter" idx="4294967295"/>
          </p:nvPr>
        </p:nvSpPr>
        <p:spPr>
          <a:xfrm>
            <a:off x="2667000" y="6356350"/>
            <a:ext cx="3352800" cy="365125"/>
          </a:xfrm>
          <a:prstGeom prst="rect">
            <a:avLst/>
          </a:prstGeom>
        </p:spPr>
        <p:txBody>
          <a:bodyPr/>
          <a:lstStyle/>
          <a:p>
            <a:pPr>
              <a:defRPr/>
            </a:pPr>
            <a:endParaRPr lang="en-US"/>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ChangeArrowheads="1"/>
          </p:cNvSpPr>
          <p:nvPr>
            <p:ph type="title" idx="4294967295"/>
          </p:nvPr>
        </p:nvSpPr>
        <p:spPr>
          <a:xfrm>
            <a:off x="685800" y="381000"/>
            <a:ext cx="7772400" cy="1143000"/>
          </a:xfrm>
        </p:spPr>
        <p:txBody>
          <a:bodyPr/>
          <a:lstStyle/>
          <a:p>
            <a:r>
              <a:rPr lang="en-US" dirty="0" smtClean="0">
                <a:ea typeface="ＭＳ Ｐゴシック" pitchFamily="34" charset="-128"/>
              </a:rPr>
              <a:t>Final Actions</a:t>
            </a:r>
          </a:p>
        </p:txBody>
      </p:sp>
      <p:sp>
        <p:nvSpPr>
          <p:cNvPr id="222210" name="Rectangle 3"/>
          <p:cNvSpPr>
            <a:spLocks noGrp="1" noChangeArrowheads="1"/>
          </p:cNvSpPr>
          <p:nvPr>
            <p:ph type="body" sz="half" idx="4294967295"/>
          </p:nvPr>
        </p:nvSpPr>
        <p:spPr>
          <a:xfrm>
            <a:off x="685800" y="990600"/>
            <a:ext cx="5867400" cy="3188565"/>
          </a:xfrm>
        </p:spPr>
        <p:txBody>
          <a:bodyPr/>
          <a:lstStyle/>
          <a:p>
            <a:r>
              <a:rPr lang="en-US" sz="2800" dirty="0" smtClean="0">
                <a:ea typeface="ＭＳ Ｐゴシック" pitchFamily="34" charset="-128"/>
              </a:rPr>
              <a:t>Request they provide additional cleanup steps within 30 days</a:t>
            </a:r>
          </a:p>
          <a:p>
            <a:r>
              <a:rPr lang="en-US" sz="2800" dirty="0" smtClean="0">
                <a:ea typeface="ＭＳ Ｐゴシック" pitchFamily="34" charset="-128"/>
              </a:rPr>
              <a:t>Send details to government customer to include cleanup action</a:t>
            </a:r>
          </a:p>
          <a:p>
            <a:r>
              <a:rPr lang="en-US" sz="2800" dirty="0" smtClean="0">
                <a:ea typeface="ＭＳ Ｐゴシック" pitchFamily="34" charset="-128"/>
              </a:rPr>
              <a:t>Include hardware and operating system platforms</a:t>
            </a:r>
          </a:p>
        </p:txBody>
      </p:sp>
      <p:pic>
        <p:nvPicPr>
          <p:cNvPr id="222211" name="Picture 4"/>
          <p:cNvPicPr>
            <a:picLocks noGrp="1" noChangeAspect="1" noChangeArrowheads="1"/>
          </p:cNvPicPr>
          <p:nvPr>
            <p:ph type="clipArt" sz="half" idx="4294967295"/>
          </p:nvPr>
        </p:nvPicPr>
        <p:blipFill>
          <a:blip r:embed="rId3" cstate="print"/>
          <a:srcRect/>
          <a:stretch>
            <a:fillRect/>
          </a:stretch>
        </p:blipFill>
        <p:spPr>
          <a:xfrm>
            <a:off x="6629400" y="1905000"/>
            <a:ext cx="2144713" cy="4114800"/>
          </a:xfrm>
        </p:spPr>
      </p:pic>
      <p:sp>
        <p:nvSpPr>
          <p:cNvPr id="5" name="Rectangle 4"/>
          <p:cNvSpPr/>
          <p:nvPr/>
        </p:nvSpPr>
        <p:spPr>
          <a:xfrm>
            <a:off x="1066800" y="4876800"/>
            <a:ext cx="5105400" cy="1446550"/>
          </a:xfrm>
          <a:prstGeom prst="rect">
            <a:avLst/>
          </a:prstGeom>
        </p:spPr>
        <p:txBody>
          <a:bodyPr wrap="square">
            <a:spAutoFit/>
          </a:bodyPr>
          <a:lstStyle/>
          <a:p>
            <a:r>
              <a:rPr lang="en-US" b="1" i="1" dirty="0" smtClean="0">
                <a:solidFill>
                  <a:srgbClr val="00B050"/>
                </a:solidFill>
                <a:ea typeface="ＭＳ Ｐゴシック" pitchFamily="34" charset="-128"/>
              </a:rPr>
              <a:t>“Create your data spill / incident plan prior to experiencing a data spill, for if you fail to plan, your plan will fail!”  </a:t>
            </a:r>
          </a:p>
          <a:p>
            <a:pPr algn="r"/>
            <a:r>
              <a:rPr lang="en-US" sz="1600" b="1" i="1" dirty="0" smtClean="0">
                <a:solidFill>
                  <a:srgbClr val="00B050"/>
                </a:solidFill>
                <a:ea typeface="ＭＳ Ｐゴシック" pitchFamily="34" charset="-128"/>
              </a:rPr>
              <a:t>~  Anonymous </a:t>
            </a:r>
            <a:r>
              <a:rPr lang="en-US" sz="1600" b="1" dirty="0" smtClean="0">
                <a:solidFill>
                  <a:srgbClr val="00B050"/>
                </a:solidFill>
                <a:ea typeface="ＭＳ Ｐゴシック" pitchFamily="34" charset="-128"/>
              </a:rPr>
              <a:t>ISSM</a:t>
            </a:r>
            <a:endParaRPr lang="en-US" b="1" dirty="0"/>
          </a:p>
        </p:txBody>
      </p:sp>
      <p:sp>
        <p:nvSpPr>
          <p:cNvPr id="6" name="Footer Placeholder 5"/>
          <p:cNvSpPr>
            <a:spLocks noGrp="1"/>
          </p:cNvSpPr>
          <p:nvPr>
            <p:ph type="ftr" sz="quarter" idx="4294967295"/>
          </p:nvPr>
        </p:nvSpPr>
        <p:spPr>
          <a:xfrm>
            <a:off x="2667000" y="6356350"/>
            <a:ext cx="3352800" cy="365125"/>
          </a:xfrm>
          <a:prstGeom prst="rect">
            <a:avLst/>
          </a:prstGeom>
        </p:spPr>
        <p:txBody>
          <a:bodyPr/>
          <a:lstStyle/>
          <a:p>
            <a:pPr>
              <a:defRPr/>
            </a:pPr>
            <a:endParaRPr lang="en-US"/>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idx="4294967295"/>
          </p:nvPr>
        </p:nvSpPr>
        <p:spPr>
          <a:xfrm>
            <a:off x="685800" y="381000"/>
            <a:ext cx="7772400" cy="1143000"/>
          </a:xfrm>
        </p:spPr>
        <p:txBody>
          <a:bodyPr/>
          <a:lstStyle/>
          <a:p>
            <a:r>
              <a:rPr lang="en-US" dirty="0" smtClean="0">
                <a:ea typeface="ＭＳ Ｐゴシック" pitchFamily="34" charset="-128"/>
              </a:rPr>
              <a:t>Overwrite utilities programs</a:t>
            </a:r>
          </a:p>
        </p:txBody>
      </p:sp>
      <p:sp>
        <p:nvSpPr>
          <p:cNvPr id="217090" name="Text Placeholder 4"/>
          <p:cNvSpPr>
            <a:spLocks noGrp="1"/>
          </p:cNvSpPr>
          <p:nvPr>
            <p:ph type="body" sz="half" idx="4294967295"/>
          </p:nvPr>
        </p:nvSpPr>
        <p:spPr>
          <a:xfrm>
            <a:off x="533400" y="1066800"/>
            <a:ext cx="7772400" cy="2979277"/>
          </a:xfrm>
        </p:spPr>
        <p:txBody>
          <a:bodyPr/>
          <a:lstStyle/>
          <a:p>
            <a:r>
              <a:rPr lang="en-US" dirty="0" smtClean="0">
                <a:ea typeface="ＭＳ Ｐゴシック" pitchFamily="34" charset="-128"/>
              </a:rPr>
              <a:t>Determine types of devices and operating systems involved. </a:t>
            </a:r>
          </a:p>
          <a:p>
            <a:r>
              <a:rPr lang="en-US" dirty="0" smtClean="0">
                <a:ea typeface="ＭＳ Ｐゴシック" pitchFamily="34" charset="-128"/>
              </a:rPr>
              <a:t>Locate (acquire) approved overwrite utilities to sanitize the suspect data from systems</a:t>
            </a:r>
          </a:p>
          <a:p>
            <a:pPr lvl="1"/>
            <a:r>
              <a:rPr lang="en-US" dirty="0" smtClean="0">
                <a:ea typeface="ＭＳ Ｐゴシック" pitchFamily="34" charset="-128"/>
              </a:rPr>
              <a:t>Contact your DSS ISSP or the Data Owner if you require additional information on how to sanitize the affected media. </a:t>
            </a:r>
          </a:p>
          <a:p>
            <a:endParaRPr lang="en-US" dirty="0" smtClean="0">
              <a:solidFill>
                <a:schemeClr val="tx1"/>
              </a:solidFill>
              <a:ea typeface="ＭＳ Ｐゴシック" pitchFamily="34" charset="-128"/>
            </a:endParaRPr>
          </a:p>
        </p:txBody>
      </p:sp>
      <p:sp>
        <p:nvSpPr>
          <p:cNvPr id="4" name="Rectangle 3"/>
          <p:cNvSpPr/>
          <p:nvPr/>
        </p:nvSpPr>
        <p:spPr>
          <a:xfrm>
            <a:off x="838200" y="4953000"/>
            <a:ext cx="7848600" cy="646331"/>
          </a:xfrm>
          <a:prstGeom prst="rect">
            <a:avLst/>
          </a:prstGeom>
        </p:spPr>
        <p:txBody>
          <a:bodyPr wrap="square">
            <a:spAutoFit/>
          </a:bodyPr>
          <a:lstStyle/>
          <a:p>
            <a:r>
              <a:rPr lang="en-US" sz="1800" dirty="0" smtClean="0">
                <a:solidFill>
                  <a:srgbClr val="00B050"/>
                </a:solidFill>
                <a:ea typeface="ＭＳ Ｐゴシック" pitchFamily="34" charset="-128"/>
              </a:rPr>
              <a:t>Administrative Inquiry (AI) Guidelines for Information Systems (IS) https://enrol.dss.mil/courseware/is201docs/AI_Guide_Nonaccredited_IS.pdf</a:t>
            </a:r>
          </a:p>
        </p:txBody>
      </p:sp>
      <p:sp>
        <p:nvSpPr>
          <p:cNvPr id="5" name="Footer Placeholder 4"/>
          <p:cNvSpPr>
            <a:spLocks noGrp="1"/>
          </p:cNvSpPr>
          <p:nvPr>
            <p:ph type="ftr" sz="quarter" idx="4294967295"/>
          </p:nvPr>
        </p:nvSpPr>
        <p:spPr>
          <a:xfrm>
            <a:off x="2667000" y="6356350"/>
            <a:ext cx="3352800" cy="365125"/>
          </a:xfrm>
          <a:prstGeom prst="rect">
            <a:avLst/>
          </a:prstGeom>
        </p:spPr>
        <p:txBody>
          <a:bodyPr/>
          <a:lstStyle/>
          <a:p>
            <a:pPr>
              <a:defRPr/>
            </a:pPr>
            <a:endParaRPr lang="en-US"/>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ChangeArrowheads="1"/>
          </p:cNvSpPr>
          <p:nvPr/>
        </p:nvSpPr>
        <p:spPr bwMode="auto">
          <a:xfrm>
            <a:off x="431800" y="6229350"/>
            <a:ext cx="1905000" cy="457200"/>
          </a:xfrm>
          <a:prstGeom prst="rect">
            <a:avLst/>
          </a:prstGeom>
          <a:noFill/>
          <a:ln w="12700">
            <a:noFill/>
            <a:miter lim="800000"/>
            <a:headEnd/>
            <a:tailEnd/>
          </a:ln>
        </p:spPr>
        <p:txBody>
          <a:bodyPr wrap="none" anchor="ctr"/>
          <a:lstStyle/>
          <a:p>
            <a:pPr eaLnBrk="0" hangingPunct="0"/>
            <a:endParaRPr lang="en-US"/>
          </a:p>
        </p:txBody>
      </p:sp>
      <p:sp>
        <p:nvSpPr>
          <p:cNvPr id="218114" name="Rectangle 3"/>
          <p:cNvSpPr>
            <a:spLocks noChangeArrowheads="1"/>
          </p:cNvSpPr>
          <p:nvPr/>
        </p:nvSpPr>
        <p:spPr bwMode="auto">
          <a:xfrm>
            <a:off x="3124200" y="6229350"/>
            <a:ext cx="2895600" cy="457200"/>
          </a:xfrm>
          <a:prstGeom prst="rect">
            <a:avLst/>
          </a:prstGeom>
          <a:noFill/>
          <a:ln w="12700">
            <a:noFill/>
            <a:miter lim="800000"/>
            <a:headEnd/>
            <a:tailEnd/>
          </a:ln>
        </p:spPr>
        <p:txBody>
          <a:bodyPr wrap="none" anchor="ctr"/>
          <a:lstStyle/>
          <a:p>
            <a:pPr eaLnBrk="0" hangingPunct="0"/>
            <a:endParaRPr lang="en-US"/>
          </a:p>
        </p:txBody>
      </p:sp>
      <p:sp>
        <p:nvSpPr>
          <p:cNvPr id="218115" name="Rectangle 4"/>
          <p:cNvSpPr>
            <a:spLocks noGrp="1" noChangeArrowheads="1"/>
          </p:cNvSpPr>
          <p:nvPr>
            <p:ph type="body" sz="half" idx="4294967295"/>
          </p:nvPr>
        </p:nvSpPr>
        <p:spPr>
          <a:xfrm>
            <a:off x="609600" y="1295400"/>
            <a:ext cx="8077200" cy="3118290"/>
          </a:xfrm>
        </p:spPr>
        <p:txBody>
          <a:bodyPr lIns="90488" tIns="44450" rIns="90488" bIns="44450"/>
          <a:lstStyle/>
          <a:p>
            <a:r>
              <a:rPr lang="en-US" u="sng" dirty="0" smtClean="0">
                <a:ea typeface="ＭＳ Ｐゴシック" pitchFamily="34" charset="-128"/>
                <a:hlinkClick r:id="rId3"/>
              </a:rPr>
              <a:t>NIST</a:t>
            </a:r>
            <a:r>
              <a:rPr lang="en-US" u="sng" dirty="0" smtClean="0">
                <a:ea typeface="ＭＳ Ｐゴシック" pitchFamily="34" charset="-128"/>
              </a:rPr>
              <a:t> </a:t>
            </a:r>
            <a:r>
              <a:rPr lang="en-US" u="sng" dirty="0" smtClean="0">
                <a:ea typeface="ＭＳ Ｐゴシック" pitchFamily="34" charset="-128"/>
                <a:hlinkClick r:id="rId4"/>
              </a:rPr>
              <a:t>Common Criteria (Sensitive Data Protection)</a:t>
            </a:r>
            <a:endParaRPr lang="en-US" u="sng" dirty="0" smtClean="0">
              <a:ea typeface="ＭＳ Ｐゴシック" pitchFamily="34" charset="-128"/>
            </a:endParaRPr>
          </a:p>
          <a:p>
            <a:r>
              <a:rPr lang="en-US" u="sng" dirty="0" smtClean="0">
                <a:ea typeface="ＭＳ Ｐゴシック" pitchFamily="34" charset="-128"/>
              </a:rPr>
              <a:t>Sun’s “Purge” </a:t>
            </a:r>
            <a:r>
              <a:rPr lang="en-US" dirty="0" smtClean="0">
                <a:ea typeface="ＭＳ Ｐゴシック" pitchFamily="34" charset="-128"/>
              </a:rPr>
              <a:t>( Part of the O/S)</a:t>
            </a:r>
          </a:p>
          <a:p>
            <a:r>
              <a:rPr lang="en-US" u="sng" dirty="0" smtClean="0">
                <a:ea typeface="ＭＳ Ｐゴシック" pitchFamily="34" charset="-128"/>
              </a:rPr>
              <a:t>SGI “FX” </a:t>
            </a:r>
            <a:r>
              <a:rPr lang="en-US" dirty="0" smtClean="0">
                <a:ea typeface="ＭＳ Ｐゴシック" pitchFamily="34" charset="-128"/>
              </a:rPr>
              <a:t>(Part of the O/S)</a:t>
            </a:r>
          </a:p>
          <a:p>
            <a:r>
              <a:rPr lang="en-US" u="sng" dirty="0" err="1" smtClean="0">
                <a:ea typeface="ＭＳ Ｐゴシック" pitchFamily="34" charset="-128"/>
              </a:rPr>
              <a:t>Unishred</a:t>
            </a:r>
            <a:r>
              <a:rPr lang="en-US" u="sng" dirty="0" smtClean="0">
                <a:ea typeface="ＭＳ Ｐゴシック" pitchFamily="34" charset="-128"/>
              </a:rPr>
              <a:t> Pro</a:t>
            </a:r>
            <a:r>
              <a:rPr lang="en-US" dirty="0" smtClean="0">
                <a:ea typeface="ＭＳ Ｐゴシック" pitchFamily="34" charset="-128"/>
              </a:rPr>
              <a:t> 3.3.1 (EAL1)</a:t>
            </a:r>
          </a:p>
          <a:p>
            <a:r>
              <a:rPr lang="en-US" u="sng" dirty="0" err="1" smtClean="0">
                <a:ea typeface="ＭＳ Ｐゴシック" pitchFamily="34" charset="-128"/>
              </a:rPr>
              <a:t>BCWipe</a:t>
            </a:r>
            <a:r>
              <a:rPr lang="en-US" u="sng" dirty="0" smtClean="0">
                <a:ea typeface="ＭＳ Ｐゴシック" pitchFamily="34" charset="-128"/>
              </a:rPr>
              <a:t> Total </a:t>
            </a:r>
            <a:r>
              <a:rPr lang="en-US" u="sng" dirty="0" err="1" smtClean="0">
                <a:ea typeface="ＭＳ Ｐゴシック" pitchFamily="34" charset="-128"/>
              </a:rPr>
              <a:t>WipeOut</a:t>
            </a:r>
            <a:r>
              <a:rPr lang="en-US" u="sng" dirty="0" smtClean="0">
                <a:ea typeface="ＭＳ Ｐゴシック" pitchFamily="34" charset="-128"/>
              </a:rPr>
              <a:t> </a:t>
            </a:r>
          </a:p>
          <a:p>
            <a:r>
              <a:rPr lang="en-US" u="sng" dirty="0" smtClean="0">
                <a:ea typeface="ＭＳ Ｐゴシック" pitchFamily="34" charset="-128"/>
              </a:rPr>
              <a:t>Terminus 6</a:t>
            </a:r>
          </a:p>
          <a:p>
            <a:r>
              <a:rPr lang="en-US" u="sng" dirty="0" smtClean="0">
                <a:ea typeface="ＭＳ Ｐゴシック" pitchFamily="34" charset="-128"/>
              </a:rPr>
              <a:t>White Canyon Wipe Drive (EAL4)</a:t>
            </a:r>
          </a:p>
        </p:txBody>
      </p:sp>
      <p:sp>
        <p:nvSpPr>
          <p:cNvPr id="218116" name="Rectangle 17"/>
          <p:cNvSpPr>
            <a:spLocks noChangeArrowheads="1"/>
          </p:cNvSpPr>
          <p:nvPr/>
        </p:nvSpPr>
        <p:spPr bwMode="auto">
          <a:xfrm>
            <a:off x="914400" y="609600"/>
            <a:ext cx="5110694" cy="769441"/>
          </a:xfrm>
          <a:prstGeom prst="rect">
            <a:avLst/>
          </a:prstGeom>
          <a:noFill/>
          <a:ln w="12700">
            <a:noFill/>
            <a:miter lim="800000"/>
            <a:headEnd type="none" w="sm" len="sm"/>
            <a:tailEnd type="none" w="sm" len="sm"/>
          </a:ln>
        </p:spPr>
        <p:txBody>
          <a:bodyPr wrap="none">
            <a:spAutoFit/>
          </a:bodyPr>
          <a:lstStyle/>
          <a:p>
            <a:pPr eaLnBrk="0" hangingPunct="0"/>
            <a:r>
              <a:rPr lang="en-US" sz="4400" b="1" i="1" dirty="0" smtClean="0">
                <a:solidFill>
                  <a:schemeClr val="bg1"/>
                </a:solidFill>
                <a:latin typeface="Arial" pitchFamily="34" charset="0"/>
              </a:rPr>
              <a:t>Overwrite </a:t>
            </a:r>
            <a:r>
              <a:rPr lang="en-US" sz="4400" b="1" i="1" dirty="0">
                <a:solidFill>
                  <a:schemeClr val="bg1"/>
                </a:solidFill>
                <a:latin typeface="Arial" pitchFamily="34" charset="0"/>
              </a:rPr>
              <a:t>utilities:</a:t>
            </a:r>
            <a:endParaRPr lang="en-US" sz="3200" b="1" dirty="0">
              <a:solidFill>
                <a:schemeClr val="bg1"/>
              </a:solidFill>
            </a:endParaRPr>
          </a:p>
        </p:txBody>
      </p:sp>
      <p:sp>
        <p:nvSpPr>
          <p:cNvPr id="218117" name="Text Box 18"/>
          <p:cNvSpPr txBox="1">
            <a:spLocks noChangeArrowheads="1"/>
          </p:cNvSpPr>
          <p:nvPr/>
        </p:nvSpPr>
        <p:spPr bwMode="auto">
          <a:xfrm>
            <a:off x="838200" y="5867400"/>
            <a:ext cx="7772400" cy="707886"/>
          </a:xfrm>
          <a:prstGeom prst="rect">
            <a:avLst/>
          </a:prstGeom>
          <a:noFill/>
          <a:ln w="57150">
            <a:solidFill>
              <a:schemeClr val="tx1"/>
            </a:solidFill>
            <a:miter lim="800000"/>
            <a:headEnd type="none" w="sm" len="sm"/>
            <a:tailEnd type="none" w="sm" len="sm"/>
          </a:ln>
        </p:spPr>
        <p:txBody>
          <a:bodyPr wrap="square">
            <a:spAutoFit/>
          </a:bodyPr>
          <a:lstStyle/>
          <a:p>
            <a:pPr eaLnBrk="0" hangingPunct="0">
              <a:spcBef>
                <a:spcPct val="50000"/>
              </a:spcBef>
            </a:pPr>
            <a:r>
              <a:rPr lang="en-US" sz="1600" b="1" dirty="0">
                <a:latin typeface="Arial" pitchFamily="34" charset="0"/>
              </a:rPr>
              <a:t>Note: This is a partial list of products that have enabled contamination cleanup in the past.  DSS does not endorse any products.</a:t>
            </a:r>
            <a:r>
              <a:rPr lang="en-US" dirty="0"/>
              <a:t>  </a:t>
            </a:r>
          </a:p>
        </p:txBody>
      </p:sp>
      <p:sp>
        <p:nvSpPr>
          <p:cNvPr id="7" name="Footer Placeholder 6"/>
          <p:cNvSpPr>
            <a:spLocks noGrp="1"/>
          </p:cNvSpPr>
          <p:nvPr>
            <p:ph type="ftr" sz="quarter" idx="4294967295"/>
          </p:nvPr>
        </p:nvSpPr>
        <p:spPr>
          <a:xfrm>
            <a:off x="2667000" y="6356350"/>
            <a:ext cx="3352800" cy="365125"/>
          </a:xfrm>
          <a:prstGeom prst="rect">
            <a:avLst/>
          </a:prstGeom>
        </p:spPr>
        <p:txBody>
          <a:bodyPr/>
          <a:lstStyle/>
          <a:p>
            <a:pPr>
              <a:defRPr/>
            </a:pPr>
            <a:endParaRPr lang="en-US"/>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jpg"/>
          <p:cNvPicPr/>
          <p:nvPr/>
        </p:nvPicPr>
        <p:blipFill>
          <a:blip r:embed="rId2" cstate="print"/>
          <a:stretch>
            <a:fillRect/>
          </a:stretch>
        </p:blipFill>
        <p:spPr>
          <a:xfrm>
            <a:off x="381000" y="533400"/>
            <a:ext cx="8327486" cy="5887843"/>
          </a:xfrm>
          <a:prstGeom prst="rect">
            <a:avLst/>
          </a:prstGeom>
        </p:spPr>
      </p:pic>
      <p:sp>
        <p:nvSpPr>
          <p:cNvPr id="35" name="Text Placeholder 34"/>
          <p:cNvSpPr>
            <a:spLocks noGrp="1"/>
          </p:cNvSpPr>
          <p:nvPr>
            <p:ph type="body" idx="4294967295"/>
          </p:nvPr>
        </p:nvSpPr>
        <p:spPr>
          <a:xfrm>
            <a:off x="304800" y="1676400"/>
            <a:ext cx="4125543" cy="4534062"/>
          </a:xfrm>
          <a:prstGeom prst="rect">
            <a:avLst/>
          </a:prstGeom>
          <a:noFill/>
          <a:ln w="0" cmpd="sng">
            <a:noFill/>
            <a:prstDash val="solid"/>
          </a:ln>
        </p:spPr>
        <p:txBody>
          <a:bodyPr vert="horz" lIns="0" tIns="0" rIns="0" bIns="0" anchor="t"/>
          <a:lstStyle/>
          <a:p>
            <a:pPr marL="234040" indent="-234040" algn="l">
              <a:lnSpc>
                <a:spcPts val="2908"/>
              </a:lnSpc>
              <a:buFont typeface="Arial" pitchFamily="34" charset="0"/>
              <a:buChar char="•"/>
            </a:pPr>
            <a:r>
              <a:rPr lang="en-US" spc="-5" dirty="0" smtClean="0">
                <a:solidFill>
                  <a:srgbClr val="000000"/>
                </a:solidFill>
                <a:latin typeface="Arial" panose="22635452340000000000" pitchFamily="2"/>
              </a:rPr>
              <a:t>Safe left open</a:t>
            </a:r>
          </a:p>
          <a:p>
            <a:pPr marL="234040" indent="-234040" algn="l">
              <a:lnSpc>
                <a:spcPts val="2908"/>
              </a:lnSpc>
              <a:buFont typeface="Arial" pitchFamily="34" charset="0"/>
              <a:buChar char="•"/>
            </a:pPr>
            <a:r>
              <a:rPr lang="en-US" spc="-5" dirty="0" smtClean="0">
                <a:solidFill>
                  <a:srgbClr val="000000"/>
                </a:solidFill>
                <a:latin typeface="Arial" panose="22635452340000000000" pitchFamily="2"/>
              </a:rPr>
              <a:t>Classified material improperly transmitted/received</a:t>
            </a:r>
          </a:p>
          <a:p>
            <a:pPr marL="234040" indent="-234040" algn="l">
              <a:lnSpc>
                <a:spcPts val="2908"/>
              </a:lnSpc>
              <a:buFont typeface="Arial" pitchFamily="34" charset="0"/>
              <a:buChar char="•"/>
            </a:pPr>
            <a:r>
              <a:rPr lang="en-US" spc="-5" dirty="0" smtClean="0">
                <a:solidFill>
                  <a:srgbClr val="000000"/>
                </a:solidFill>
                <a:latin typeface="Arial" panose="22635452340000000000" pitchFamily="2"/>
              </a:rPr>
              <a:t>Data spill</a:t>
            </a:r>
          </a:p>
          <a:p>
            <a:pPr marL="234040" indent="-234040" algn="l">
              <a:lnSpc>
                <a:spcPts val="2908"/>
              </a:lnSpc>
              <a:buFont typeface="Arial" pitchFamily="34" charset="0"/>
              <a:buChar char="•"/>
            </a:pPr>
            <a:r>
              <a:rPr lang="en-US" spc="-5" dirty="0" smtClean="0">
                <a:solidFill>
                  <a:srgbClr val="000000"/>
                </a:solidFill>
                <a:latin typeface="Arial" panose="22635452340000000000" pitchFamily="2"/>
              </a:rPr>
              <a:t>Closed Area not properly secured</a:t>
            </a:r>
          </a:p>
          <a:p>
            <a:pPr marL="234040" indent="-234040" algn="l">
              <a:lnSpc>
                <a:spcPts val="2908"/>
              </a:lnSpc>
              <a:buFont typeface="Arial" pitchFamily="34" charset="0"/>
              <a:buChar char="•"/>
            </a:pPr>
            <a:r>
              <a:rPr lang="en-US" spc="-5" dirty="0" smtClean="0">
                <a:solidFill>
                  <a:srgbClr val="000000"/>
                </a:solidFill>
                <a:latin typeface="Arial" panose="22635452340000000000" pitchFamily="2"/>
              </a:rPr>
              <a:t>Disclosure of classified to an unauthorized recipient</a:t>
            </a:r>
          </a:p>
          <a:p>
            <a:pPr marL="234040" indent="-234040" algn="l">
              <a:lnSpc>
                <a:spcPts val="2908"/>
              </a:lnSpc>
              <a:buFont typeface="Arial" pitchFamily="34" charset="0"/>
              <a:buChar char="•"/>
            </a:pPr>
            <a:r>
              <a:rPr lang="en-US" spc="-5" dirty="0" smtClean="0">
                <a:solidFill>
                  <a:srgbClr val="000000"/>
                </a:solidFill>
                <a:latin typeface="Arial" panose="22635452340000000000" pitchFamily="2"/>
              </a:rPr>
              <a:t>Etc.</a:t>
            </a:r>
          </a:p>
          <a:p>
            <a:pPr marL="234040" indent="-234040" algn="l">
              <a:lnSpc>
                <a:spcPts val="2908"/>
              </a:lnSpc>
              <a:buFont typeface="Arial" pitchFamily="34" charset="0"/>
              <a:buChar char="•"/>
            </a:pPr>
            <a:endParaRPr lang="en-US" dirty="0">
              <a:solidFill>
                <a:srgbClr val="000000"/>
              </a:solidFill>
              <a:latin typeface="Arial" panose="22635452340000000000" pitchFamily="2"/>
            </a:endParaRPr>
          </a:p>
        </p:txBody>
      </p:sp>
      <p:sp>
        <p:nvSpPr>
          <p:cNvPr id="36" name="Text Placeholder 35"/>
          <p:cNvSpPr>
            <a:spLocks noGrp="1"/>
          </p:cNvSpPr>
          <p:nvPr>
            <p:ph type="body" idx="4294967295"/>
          </p:nvPr>
        </p:nvSpPr>
        <p:spPr>
          <a:xfrm>
            <a:off x="7172588" y="3810001"/>
            <a:ext cx="1361812" cy="202235"/>
          </a:xfrm>
          <a:prstGeom prst="rect">
            <a:avLst/>
          </a:prstGeom>
          <a:noFill/>
          <a:ln w="0" cmpd="sng">
            <a:noFill/>
            <a:prstDash val="solid"/>
          </a:ln>
        </p:spPr>
        <p:txBody>
          <a:bodyPr vert="horz" lIns="0" tIns="0" rIns="0" bIns="0" anchor="t"/>
          <a:lstStyle/>
          <a:p>
            <a:pPr>
              <a:lnSpc>
                <a:spcPts val="1404"/>
              </a:lnSpc>
              <a:buNone/>
            </a:pPr>
            <a:r>
              <a:rPr lang="en-US" sz="2000" spc="-25" dirty="0" smtClean="0">
                <a:solidFill>
                  <a:srgbClr val="CF0E2F"/>
                </a:solidFill>
                <a:latin typeface="Arial Black" panose="22635452340000000000" pitchFamily="2"/>
              </a:rPr>
              <a:t>SECRET </a:t>
            </a:r>
            <a:endParaRPr lang="en-US" sz="2000" spc="-25" dirty="0">
              <a:solidFill>
                <a:srgbClr val="CF0E2F"/>
              </a:solidFill>
              <a:latin typeface="Arial Black" panose="22635452340000000000" pitchFamily="2"/>
            </a:endParaRPr>
          </a:p>
        </p:txBody>
      </p:sp>
      <p:sp>
        <p:nvSpPr>
          <p:cNvPr id="6" name="Title 1"/>
          <p:cNvSpPr txBox="1">
            <a:spLocks/>
          </p:cNvSpPr>
          <p:nvPr/>
        </p:nvSpPr>
        <p:spPr>
          <a:xfrm>
            <a:off x="457200" y="228600"/>
            <a:ext cx="8382000" cy="990600"/>
          </a:xfrm>
          <a:prstGeom prst="rect">
            <a:avLst/>
          </a:prstGeom>
        </p:spPr>
        <p:txBody>
          <a:bodyPr/>
          <a:lstStyle/>
          <a:p>
            <a:pPr marL="0" marR="0" lvl="0" indent="0" algn="l" defTabSz="887413"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ＭＳ Ｐゴシック" pitchFamily="-112" charset="-128"/>
                <a:cs typeface="ＭＳ Ｐゴシック" pitchFamily="-112" charset="-128"/>
              </a:rPr>
              <a:t>Types of incidents that may lead to a compromise</a:t>
            </a:r>
            <a:endParaRPr kumimoji="0" lang="en-US" sz="3600" b="1" i="0" u="none" strike="noStrike" kern="0" cap="none" spc="0" normalizeH="0" baseline="0" noProof="0" dirty="0">
              <a:ln>
                <a:noFill/>
              </a:ln>
              <a:solidFill>
                <a:schemeClr val="bg1"/>
              </a:solidFill>
              <a:effectLst/>
              <a:uLnTx/>
              <a:uFillTx/>
              <a:latin typeface="+mj-lt"/>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ChangeArrowheads="1"/>
          </p:cNvSpPr>
          <p:nvPr>
            <p:ph type="title"/>
          </p:nvPr>
        </p:nvSpPr>
        <p:spPr/>
        <p:txBody>
          <a:bodyPr/>
          <a:lstStyle/>
          <a:p>
            <a:r>
              <a:rPr lang="en-US" smtClean="0">
                <a:ea typeface="ＭＳ Ｐゴシック" pitchFamily="34" charset="-128"/>
              </a:rPr>
              <a:t>Summary</a:t>
            </a:r>
          </a:p>
        </p:txBody>
      </p:sp>
      <p:sp>
        <p:nvSpPr>
          <p:cNvPr id="225282" name="Rectangle 4"/>
          <p:cNvSpPr>
            <a:spLocks noGrp="1" noChangeArrowheads="1"/>
          </p:cNvSpPr>
          <p:nvPr>
            <p:ph idx="1"/>
          </p:nvPr>
        </p:nvSpPr>
        <p:spPr>
          <a:xfrm>
            <a:off x="461963" y="1354138"/>
            <a:ext cx="8224837" cy="1770062"/>
          </a:xfrm>
        </p:spPr>
        <p:txBody>
          <a:bodyPr/>
          <a:lstStyle/>
          <a:p>
            <a:r>
              <a:rPr lang="en-US" sz="2800" dirty="0" smtClean="0">
                <a:ea typeface="ＭＳ Ｐゴシック" pitchFamily="34" charset="-128"/>
              </a:rPr>
              <a:t>What causes contaminations</a:t>
            </a:r>
          </a:p>
          <a:p>
            <a:r>
              <a:rPr lang="en-US" sz="2800" dirty="0" smtClean="0">
                <a:ea typeface="ＭＳ Ｐゴシック" pitchFamily="34" charset="-128"/>
              </a:rPr>
              <a:t>Possible cleanup considerations</a:t>
            </a:r>
          </a:p>
          <a:p>
            <a:r>
              <a:rPr lang="en-US" sz="2800" dirty="0" smtClean="0">
                <a:ea typeface="ＭＳ Ｐゴシック" pitchFamily="34" charset="-128"/>
              </a:rPr>
              <a:t>Reporting requirements</a:t>
            </a:r>
            <a:r>
              <a:rPr lang="en-US" dirty="0" smtClean="0">
                <a:ea typeface="ＭＳ Ｐゴシック" pitchFamily="34" charset="-128"/>
              </a:rPr>
              <a:t>  </a:t>
            </a:r>
          </a:p>
        </p:txBody>
      </p:sp>
      <p:sp>
        <p:nvSpPr>
          <p:cNvPr id="225283" name="Rectangle 5"/>
          <p:cNvSpPr>
            <a:spLocks noChangeArrowheads="1"/>
          </p:cNvSpPr>
          <p:nvPr/>
        </p:nvSpPr>
        <p:spPr bwMode="auto">
          <a:xfrm>
            <a:off x="6769100" y="6518275"/>
            <a:ext cx="2374900" cy="339725"/>
          </a:xfrm>
          <a:prstGeom prst="rect">
            <a:avLst/>
          </a:prstGeom>
          <a:noFill/>
          <a:ln w="9525">
            <a:noFill/>
            <a:miter lim="800000"/>
            <a:headEnd/>
            <a:tailEnd/>
          </a:ln>
        </p:spPr>
        <p:txBody>
          <a:bodyPr wrap="none" lIns="92075" tIns="46038" rIns="92075" bIns="46038">
            <a:spAutoFit/>
          </a:bodyPr>
          <a:lstStyle/>
          <a:p>
            <a:pPr eaLnBrk="0" hangingPunct="0"/>
            <a:r>
              <a:rPr lang="en-US" sz="1600" b="1">
                <a:latin typeface="Arial" pitchFamily="34" charset="0"/>
              </a:rPr>
              <a:t>NISPOM Para 8-103b,c</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Placeholder 113"/>
          <p:cNvSpPr>
            <a:spLocks noGrp="1"/>
          </p:cNvSpPr>
          <p:nvPr>
            <p:ph type="body" idx="4294967295"/>
          </p:nvPr>
        </p:nvSpPr>
        <p:spPr>
          <a:xfrm>
            <a:off x="2390014" y="2156327"/>
            <a:ext cx="213917" cy="222048"/>
          </a:xfrm>
          <a:prstGeom prst="rect">
            <a:avLst/>
          </a:prstGeom>
          <a:noFill/>
          <a:ln w="0" cmpd="sng">
            <a:noFill/>
            <a:prstDash val="solid"/>
          </a:ln>
        </p:spPr>
        <p:txBody>
          <a:bodyPr vert="horz" lIns="0" tIns="0" rIns="0" bIns="0" anchor="t"/>
          <a:lstStyle/>
          <a:p>
            <a:pPr algn="l">
              <a:lnSpc>
                <a:spcPct val="480959"/>
              </a:lnSpc>
            </a:pPr>
            <a:r>
              <a:rPr lang="en-US" sz="300" dirty="0">
                <a:solidFill>
                  <a:srgbClr val="FF9A00"/>
                </a:solidFill>
                <a:latin typeface="Arial" panose="22635452340000000000" pitchFamily="2"/>
              </a:rPr>
              <a:t> </a:t>
            </a:r>
          </a:p>
        </p:txBody>
      </p:sp>
      <p:sp>
        <p:nvSpPr>
          <p:cNvPr id="115" name="Text Placeholder 114"/>
          <p:cNvSpPr>
            <a:spLocks noGrp="1"/>
          </p:cNvSpPr>
          <p:nvPr>
            <p:ph type="body" idx="4294967295"/>
          </p:nvPr>
        </p:nvSpPr>
        <p:spPr>
          <a:xfrm>
            <a:off x="2432830" y="2052621"/>
            <a:ext cx="3318898" cy="330076"/>
          </a:xfrm>
          <a:prstGeom prst="rect">
            <a:avLst/>
          </a:prstGeom>
          <a:noFill/>
          <a:ln w="0" cmpd="sng">
            <a:noFill/>
            <a:prstDash val="solid"/>
          </a:ln>
        </p:spPr>
        <p:txBody>
          <a:bodyPr vert="horz" lIns="0" tIns="0" rIns="0" bIns="0" anchor="t"/>
          <a:lstStyle/>
          <a:p>
            <a:pPr>
              <a:lnSpc>
                <a:spcPct val="79679"/>
              </a:lnSpc>
            </a:pPr>
            <a:r>
              <a:rPr lang="en-US" sz="2700" spc="-105" dirty="0" smtClean="0">
                <a:solidFill>
                  <a:srgbClr val="FFFFFF"/>
                </a:solidFill>
                <a:latin typeface="Arial" panose="22635452340000000000" pitchFamily="2"/>
              </a:rPr>
              <a:t>People not following </a:t>
            </a:r>
            <a:endParaRPr lang="en-US" sz="2700" spc="-105" dirty="0">
              <a:solidFill>
                <a:srgbClr val="FFFFFF"/>
              </a:solidFill>
              <a:latin typeface="Arial" panose="22635452340000000000" pitchFamily="2"/>
            </a:endParaRPr>
          </a:p>
        </p:txBody>
      </p:sp>
      <p:sp>
        <p:nvSpPr>
          <p:cNvPr id="116" name="Text Placeholder 115"/>
          <p:cNvSpPr>
            <a:spLocks noGrp="1"/>
          </p:cNvSpPr>
          <p:nvPr>
            <p:ph type="body" idx="4294967295"/>
          </p:nvPr>
        </p:nvSpPr>
        <p:spPr>
          <a:xfrm>
            <a:off x="2814825" y="2434949"/>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17" name="Text Placeholder 116"/>
          <p:cNvSpPr>
            <a:spLocks noGrp="1"/>
          </p:cNvSpPr>
          <p:nvPr>
            <p:ph type="body" idx="4294967295"/>
          </p:nvPr>
        </p:nvSpPr>
        <p:spPr>
          <a:xfrm>
            <a:off x="3426016" y="2434949"/>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18" name="Text Placeholder 117"/>
          <p:cNvSpPr>
            <a:spLocks noGrp="1"/>
          </p:cNvSpPr>
          <p:nvPr>
            <p:ph type="body" idx="4294967295"/>
          </p:nvPr>
        </p:nvSpPr>
        <p:spPr>
          <a:xfrm>
            <a:off x="2451133" y="3064992"/>
            <a:ext cx="152798" cy="174535"/>
          </a:xfrm>
          <a:prstGeom prst="rect">
            <a:avLst/>
          </a:prstGeom>
          <a:noFill/>
          <a:ln w="0" cmpd="sng">
            <a:noFill/>
            <a:prstDash val="solid"/>
          </a:ln>
        </p:spPr>
        <p:txBody>
          <a:bodyPr vert="horz" lIns="0" tIns="0" rIns="0" bIns="0" anchor="t"/>
          <a:lstStyle/>
          <a:p>
            <a:pPr algn="l">
              <a:lnSpc>
                <a:spcPct val="378239"/>
              </a:lnSpc>
            </a:pPr>
            <a:r>
              <a:rPr lang="en-US" sz="300" dirty="0">
                <a:solidFill>
                  <a:srgbClr val="FF9A00"/>
                </a:solidFill>
                <a:latin typeface="Arial" panose="22635452340000000000" pitchFamily="2"/>
              </a:rPr>
              <a:t> </a:t>
            </a:r>
          </a:p>
        </p:txBody>
      </p:sp>
      <p:sp>
        <p:nvSpPr>
          <p:cNvPr id="119" name="Text Placeholder 118"/>
          <p:cNvSpPr>
            <a:spLocks noGrp="1"/>
          </p:cNvSpPr>
          <p:nvPr>
            <p:ph type="body" idx="4294967295"/>
          </p:nvPr>
        </p:nvSpPr>
        <p:spPr>
          <a:xfrm>
            <a:off x="3120420" y="2893741"/>
            <a:ext cx="1665497" cy="505203"/>
          </a:xfrm>
          <a:prstGeom prst="rect">
            <a:avLst/>
          </a:prstGeom>
          <a:noFill/>
          <a:ln w="0" cmpd="sng">
            <a:noFill/>
            <a:prstDash val="solid"/>
          </a:ln>
        </p:spPr>
        <p:txBody>
          <a:bodyPr vert="horz" lIns="0" tIns="0" rIns="0" bIns="0" anchor="t"/>
          <a:lstStyle/>
          <a:p>
            <a:pPr>
              <a:lnSpc>
                <a:spcPts val="1906"/>
              </a:lnSpc>
            </a:pPr>
            <a:r>
              <a:rPr lang="en-US" sz="2700" spc="-125" dirty="0">
                <a:solidFill>
                  <a:srgbClr val="FFFFFF"/>
                </a:solidFill>
                <a:latin typeface="Arial" panose="22635452340000000000" pitchFamily="2"/>
              </a:rPr>
              <a:t>Confusion </a:t>
            </a:r>
          </a:p>
        </p:txBody>
      </p:sp>
      <p:sp>
        <p:nvSpPr>
          <p:cNvPr id="120" name="Text Placeholder 119"/>
          <p:cNvSpPr>
            <a:spLocks noGrp="1"/>
          </p:cNvSpPr>
          <p:nvPr>
            <p:ph type="body" idx="4294967295"/>
          </p:nvPr>
        </p:nvSpPr>
        <p:spPr>
          <a:xfrm>
            <a:off x="2662026" y="3505465"/>
            <a:ext cx="916787" cy="243656"/>
          </a:xfrm>
          <a:prstGeom prst="rect">
            <a:avLst/>
          </a:prstGeom>
          <a:noFill/>
          <a:ln w="0" cmpd="sng">
            <a:noFill/>
            <a:prstDash val="solid"/>
          </a:ln>
        </p:spPr>
        <p:txBody>
          <a:bodyPr vert="horz" lIns="0" tIns="0" rIns="0" bIns="0" anchor="t"/>
          <a:lstStyle/>
          <a:p>
            <a:pPr>
              <a:lnSpc>
                <a:spcPts val="1906"/>
              </a:lnSpc>
            </a:pPr>
            <a:r>
              <a:rPr lang="en-US" sz="300" spc="216" dirty="0">
                <a:solidFill>
                  <a:srgbClr val="FF9A00"/>
                </a:solidFill>
                <a:latin typeface="Arial" panose="22635452340000000000" pitchFamily="2"/>
              </a:rPr>
              <a:t></a:t>
            </a:r>
            <a:r>
              <a:rPr lang="en-US" sz="2700" spc="216" dirty="0">
                <a:solidFill>
                  <a:srgbClr val="FFFFFF"/>
                </a:solidFill>
                <a:latin typeface="Arial" panose="22635452340000000000" pitchFamily="2"/>
              </a:rPr>
              <a:t> Too </a:t>
            </a:r>
          </a:p>
        </p:txBody>
      </p:sp>
      <p:sp>
        <p:nvSpPr>
          <p:cNvPr id="121" name="Text Placeholder 120"/>
          <p:cNvSpPr>
            <a:spLocks noGrp="1"/>
          </p:cNvSpPr>
          <p:nvPr>
            <p:ph type="body" idx="4294967295"/>
          </p:nvPr>
        </p:nvSpPr>
        <p:spPr>
          <a:xfrm>
            <a:off x="3502414" y="3429000"/>
            <a:ext cx="2291969" cy="330076"/>
          </a:xfrm>
          <a:prstGeom prst="rect">
            <a:avLst/>
          </a:prstGeom>
          <a:noFill/>
          <a:ln w="0" cmpd="sng">
            <a:noFill/>
            <a:prstDash val="solid"/>
          </a:ln>
        </p:spPr>
        <p:txBody>
          <a:bodyPr vert="horz" lIns="0" tIns="0" rIns="0" bIns="0" anchor="t"/>
          <a:lstStyle/>
          <a:p>
            <a:pPr>
              <a:lnSpc>
                <a:spcPct val="79679"/>
              </a:lnSpc>
            </a:pPr>
            <a:r>
              <a:rPr lang="en-US" sz="2700" spc="-95" dirty="0" smtClean="0">
                <a:solidFill>
                  <a:srgbClr val="FFFFFF"/>
                </a:solidFill>
                <a:latin typeface="Arial" panose="22635452340000000000" pitchFamily="2"/>
              </a:rPr>
              <a:t>busy to </a:t>
            </a:r>
            <a:r>
              <a:rPr lang="en-US" sz="2700" spc="-95" dirty="0">
                <a:solidFill>
                  <a:srgbClr val="FFFFFF"/>
                </a:solidFill>
                <a:latin typeface="Arial" panose="22635452340000000000" pitchFamily="2"/>
              </a:rPr>
              <a:t>follow </a:t>
            </a:r>
          </a:p>
        </p:txBody>
      </p:sp>
      <p:sp>
        <p:nvSpPr>
          <p:cNvPr id="122" name="Text Placeholder 121"/>
          <p:cNvSpPr>
            <a:spLocks noGrp="1"/>
          </p:cNvSpPr>
          <p:nvPr>
            <p:ph type="body" idx="4294967295"/>
          </p:nvPr>
        </p:nvSpPr>
        <p:spPr>
          <a:xfrm>
            <a:off x="3349617" y="3887794"/>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23" name="Text Placeholder 122"/>
          <p:cNvSpPr>
            <a:spLocks noGrp="1"/>
          </p:cNvSpPr>
          <p:nvPr>
            <p:ph type="body" idx="4294967295"/>
          </p:nvPr>
        </p:nvSpPr>
        <p:spPr>
          <a:xfrm>
            <a:off x="3884409" y="3887793"/>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24" name="Text Placeholder 123"/>
          <p:cNvSpPr>
            <a:spLocks noGrp="1"/>
          </p:cNvSpPr>
          <p:nvPr>
            <p:ph type="body" idx="4294967295"/>
          </p:nvPr>
        </p:nvSpPr>
        <p:spPr>
          <a:xfrm>
            <a:off x="2390014" y="4468772"/>
            <a:ext cx="213917" cy="410369"/>
          </a:xfrm>
          <a:prstGeom prst="rect">
            <a:avLst/>
          </a:prstGeom>
          <a:noFill/>
          <a:ln w="0" cmpd="sng">
            <a:noFill/>
            <a:prstDash val="solid"/>
          </a:ln>
        </p:spPr>
        <p:txBody>
          <a:bodyPr vert="horz" lIns="0" tIns="0" rIns="0" bIns="0" anchor="t"/>
          <a:lstStyle/>
          <a:p>
            <a:pPr algn="just">
              <a:lnSpc>
                <a:spcPts val="3209"/>
              </a:lnSpc>
            </a:pPr>
            <a:r>
              <a:rPr lang="en-US" sz="300" dirty="0">
                <a:solidFill>
                  <a:srgbClr val="FF9A00"/>
                </a:solidFill>
                <a:latin typeface="Arial" panose="22635452340000000000" pitchFamily="2"/>
              </a:rPr>
              <a:t>    </a:t>
            </a:r>
          </a:p>
        </p:txBody>
      </p:sp>
      <p:sp>
        <p:nvSpPr>
          <p:cNvPr id="125" name="Text Placeholder 124"/>
          <p:cNvSpPr>
            <a:spLocks noGrp="1"/>
          </p:cNvSpPr>
          <p:nvPr>
            <p:ph type="body" idx="4294967295"/>
          </p:nvPr>
        </p:nvSpPr>
        <p:spPr>
          <a:xfrm>
            <a:off x="5947181" y="5952361"/>
            <a:ext cx="185904" cy="461665"/>
          </a:xfrm>
          <a:prstGeom prst="rect">
            <a:avLst/>
          </a:prstGeom>
          <a:noFill/>
          <a:ln w="0" cmpd="sng">
            <a:noFill/>
            <a:prstDash val="solid"/>
          </a:ln>
        </p:spPr>
        <p:txBody>
          <a:bodyPr vert="horz" lIns="0" tIns="0" rIns="0" bIns="0" anchor="t"/>
          <a:lstStyle/>
          <a:p>
            <a:pPr>
              <a:lnSpc>
                <a:spcPts val="1805"/>
              </a:lnSpc>
            </a:pPr>
            <a:r>
              <a:rPr lang="en-US" sz="2700" spc="-155" dirty="0">
                <a:solidFill>
                  <a:srgbClr val="FFFFFF"/>
                </a:solidFill>
                <a:latin typeface="Arial" panose="22635452340000000000" pitchFamily="2"/>
              </a:rPr>
              <a:t>it </a:t>
            </a:r>
          </a:p>
        </p:txBody>
      </p:sp>
      <p:sp>
        <p:nvSpPr>
          <p:cNvPr id="126" name="Text Placeholder 125"/>
          <p:cNvSpPr>
            <a:spLocks noGrp="1"/>
          </p:cNvSpPr>
          <p:nvPr>
            <p:ph type="body" idx="4294967295"/>
          </p:nvPr>
        </p:nvSpPr>
        <p:spPr>
          <a:xfrm>
            <a:off x="2735082" y="4413334"/>
            <a:ext cx="3215123" cy="1802037"/>
          </a:xfrm>
          <a:prstGeom prst="rect">
            <a:avLst/>
          </a:prstGeom>
          <a:noFill/>
          <a:ln w="0" cmpd="sng">
            <a:noFill/>
            <a:prstDash val="solid"/>
          </a:ln>
        </p:spPr>
        <p:txBody>
          <a:bodyPr vert="horz" lIns="0" tIns="0" rIns="0" bIns="0" anchor="t"/>
          <a:lstStyle/>
          <a:p>
            <a:pPr algn="l">
              <a:lnSpc>
                <a:spcPct val="79679"/>
              </a:lnSpc>
            </a:pPr>
            <a:r>
              <a:rPr lang="en-US" sz="2700" dirty="0">
                <a:solidFill>
                  <a:srgbClr val="FFFFFF"/>
                </a:solidFill>
                <a:latin typeface="Arial" panose="22635452340000000000" pitchFamily="2"/>
              </a:rPr>
              <a:t>Indifference </a:t>
            </a:r>
          </a:p>
          <a:p>
            <a:pPr>
              <a:lnSpc>
                <a:spcPct val="95999"/>
              </a:lnSpc>
              <a:spcBef>
                <a:spcPts val="1083"/>
              </a:spcBef>
            </a:pPr>
            <a:r>
              <a:rPr lang="en-US" sz="2700" spc="-100" dirty="0">
                <a:solidFill>
                  <a:srgbClr val="FFFFFF"/>
                </a:solidFill>
                <a:latin typeface="Arial" panose="22635452340000000000" pitchFamily="2"/>
              </a:rPr>
              <a:t>It can’t happen here </a:t>
            </a:r>
          </a:p>
          <a:p>
            <a:pPr algn="l">
              <a:lnSpc>
                <a:spcPct val="81599"/>
              </a:lnSpc>
              <a:spcBef>
                <a:spcPts val="903"/>
              </a:spcBef>
            </a:pPr>
            <a:r>
              <a:rPr lang="en-US" sz="2700" dirty="0">
                <a:solidFill>
                  <a:srgbClr val="FFFFFF"/>
                </a:solidFill>
                <a:latin typeface="Arial" panose="22635452340000000000" pitchFamily="2"/>
              </a:rPr>
              <a:t>It </a:t>
            </a:r>
            <a:r>
              <a:rPr lang="en-US" sz="2700" dirty="0" smtClean="0">
                <a:solidFill>
                  <a:srgbClr val="FFFFFF"/>
                </a:solidFill>
                <a:latin typeface="Arial" panose="22635452340000000000" pitchFamily="2"/>
              </a:rPr>
              <a:t>costs </a:t>
            </a:r>
            <a:r>
              <a:rPr lang="en-US" sz="2700" dirty="0">
                <a:solidFill>
                  <a:srgbClr val="FFFFFF"/>
                </a:solidFill>
                <a:latin typeface="Arial" panose="22635452340000000000" pitchFamily="2"/>
              </a:rPr>
              <a:t>too much </a:t>
            </a:r>
          </a:p>
          <a:p>
            <a:pPr>
              <a:lnSpc>
                <a:spcPct val="80639"/>
              </a:lnSpc>
              <a:spcBef>
                <a:spcPts val="1083"/>
              </a:spcBef>
              <a:spcAft>
                <a:spcPts val="181"/>
              </a:spcAft>
            </a:pPr>
            <a:r>
              <a:rPr lang="en-US" sz="2700" spc="-90" dirty="0">
                <a:solidFill>
                  <a:srgbClr val="FFFFFF"/>
                </a:solidFill>
                <a:latin typeface="Arial" panose="22635452340000000000" pitchFamily="2"/>
              </a:rPr>
              <a:t>Everyone else does </a:t>
            </a:r>
          </a:p>
        </p:txBody>
      </p:sp>
      <p:sp>
        <p:nvSpPr>
          <p:cNvPr id="17" name="Title 1"/>
          <p:cNvSpPr txBox="1">
            <a:spLocks/>
          </p:cNvSpPr>
          <p:nvPr/>
        </p:nvSpPr>
        <p:spPr>
          <a:xfrm>
            <a:off x="457200" y="838200"/>
            <a:ext cx="7312025" cy="531812"/>
          </a:xfrm>
          <a:prstGeom prst="rect">
            <a:avLst/>
          </a:prstGeom>
        </p:spPr>
        <p:txBody>
          <a:bodyPr/>
          <a:lstStyle/>
          <a:p>
            <a:pPr marL="0" marR="0" lvl="0" indent="0" algn="l" defTabSz="887413"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ＭＳ Ｐゴシック" pitchFamily="-112" charset="-128"/>
                <a:cs typeface="ＭＳ Ｐゴシック" pitchFamily="-112" charset="-128"/>
              </a:rPr>
              <a:t>Attitudes can be a factor</a:t>
            </a:r>
            <a:endParaRPr kumimoji="0" lang="en-US" sz="3600" b="1" i="0" u="none" strike="noStrike" kern="0" cap="none" spc="0" normalizeH="0" baseline="0" noProof="0" dirty="0">
              <a:ln>
                <a:noFill/>
              </a:ln>
              <a:solidFill>
                <a:schemeClr val="bg1"/>
              </a:solidFill>
              <a:effectLst/>
              <a:uLnTx/>
              <a:uFillTx/>
              <a:latin typeface="+mj-lt"/>
              <a:ea typeface="ＭＳ Ｐゴシック" pitchFamily="-112" charset="-128"/>
              <a:cs typeface="ＭＳ Ｐゴシック" pitchFamily="-112" charset="-128"/>
            </a:endParaRPr>
          </a:p>
        </p:txBody>
      </p:sp>
      <p:sp>
        <p:nvSpPr>
          <p:cNvPr id="18" name="Text Placeholder 17"/>
          <p:cNvSpPr>
            <a:spLocks noGrp="1"/>
          </p:cNvSpPr>
          <p:nvPr>
            <p:ph type="body" idx="4294967295"/>
          </p:nvPr>
        </p:nvSpPr>
        <p:spPr>
          <a:xfrm>
            <a:off x="228600" y="2057400"/>
            <a:ext cx="6439158" cy="3028521"/>
          </a:xfrm>
        </p:spPr>
        <p:txBody>
          <a:bodyPr/>
          <a:lstStyle/>
          <a:p>
            <a:pPr marL="344488" indent="-344488" algn="l"/>
            <a:r>
              <a:rPr lang="en-US" dirty="0" smtClean="0"/>
              <a:t>People not following the rules</a:t>
            </a:r>
          </a:p>
          <a:p>
            <a:pPr marL="344488" indent="-344488"/>
            <a:r>
              <a:rPr lang="en-US" dirty="0" smtClean="0"/>
              <a:t>Too busy to follow the rules</a:t>
            </a:r>
          </a:p>
          <a:p>
            <a:pPr marL="344488" indent="-344488" algn="l"/>
            <a:r>
              <a:rPr lang="en-US" dirty="0" smtClean="0"/>
              <a:t>Confusion</a:t>
            </a:r>
          </a:p>
          <a:p>
            <a:pPr marL="344488" indent="-344488" algn="l"/>
            <a:r>
              <a:rPr lang="en-US" dirty="0" smtClean="0"/>
              <a:t>Indifference</a:t>
            </a:r>
          </a:p>
          <a:p>
            <a:pPr marL="344488" indent="-344488" algn="l"/>
            <a:r>
              <a:rPr lang="en-US" dirty="0" smtClean="0"/>
              <a:t>It can’t happen here</a:t>
            </a:r>
          </a:p>
          <a:p>
            <a:pPr marL="344488" indent="-344488" algn="l"/>
            <a:r>
              <a:rPr lang="en-US" dirty="0" smtClean="0"/>
              <a:t>It costs too much</a:t>
            </a:r>
          </a:p>
          <a:p>
            <a:pPr marL="344488" indent="-344488" algn="l"/>
            <a:r>
              <a:rPr lang="en-US" dirty="0" smtClean="0"/>
              <a:t>Everyone else does it</a:t>
            </a:r>
            <a:endParaRPr lang="en-US" dirty="0"/>
          </a:p>
        </p:txBody>
      </p:sp>
      <p:pic>
        <p:nvPicPr>
          <p:cNvPr id="86020" name="Picture 4" descr="C:\Users\rossignj\AppData\Local\Microsoft\Windows\Temporary Internet Files\Content.IE5\ACV4GQ3H\MC900240351[1].wmf"/>
          <p:cNvPicPr>
            <a:picLocks noChangeAspect="1" noChangeArrowheads="1"/>
          </p:cNvPicPr>
          <p:nvPr/>
        </p:nvPicPr>
        <p:blipFill>
          <a:blip r:embed="rId2" cstate="print"/>
          <a:srcRect/>
          <a:stretch>
            <a:fillRect/>
          </a:stretch>
        </p:blipFill>
        <p:spPr bwMode="auto">
          <a:xfrm>
            <a:off x="5334000" y="3352800"/>
            <a:ext cx="3026325" cy="171998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Placeholder 113"/>
          <p:cNvSpPr>
            <a:spLocks noGrp="1"/>
          </p:cNvSpPr>
          <p:nvPr>
            <p:ph type="body" idx="4294967295"/>
          </p:nvPr>
        </p:nvSpPr>
        <p:spPr>
          <a:xfrm>
            <a:off x="2390014" y="2156327"/>
            <a:ext cx="213917" cy="222048"/>
          </a:xfrm>
          <a:prstGeom prst="rect">
            <a:avLst/>
          </a:prstGeom>
          <a:noFill/>
          <a:ln w="0" cmpd="sng">
            <a:noFill/>
            <a:prstDash val="solid"/>
          </a:ln>
        </p:spPr>
        <p:txBody>
          <a:bodyPr vert="horz" lIns="0" tIns="0" rIns="0" bIns="0" anchor="t"/>
          <a:lstStyle/>
          <a:p>
            <a:pPr algn="l">
              <a:lnSpc>
                <a:spcPct val="480959"/>
              </a:lnSpc>
            </a:pPr>
            <a:r>
              <a:rPr lang="en-US" sz="300" dirty="0">
                <a:solidFill>
                  <a:srgbClr val="FF9A00"/>
                </a:solidFill>
                <a:latin typeface="Arial" panose="22635452340000000000" pitchFamily="2"/>
              </a:rPr>
              <a:t> </a:t>
            </a:r>
          </a:p>
        </p:txBody>
      </p:sp>
      <p:sp>
        <p:nvSpPr>
          <p:cNvPr id="115" name="Text Placeholder 114"/>
          <p:cNvSpPr>
            <a:spLocks noGrp="1"/>
          </p:cNvSpPr>
          <p:nvPr>
            <p:ph type="body" idx="4294967295"/>
          </p:nvPr>
        </p:nvSpPr>
        <p:spPr>
          <a:xfrm>
            <a:off x="2432830" y="2052621"/>
            <a:ext cx="3318898" cy="330076"/>
          </a:xfrm>
          <a:prstGeom prst="rect">
            <a:avLst/>
          </a:prstGeom>
          <a:noFill/>
          <a:ln w="0" cmpd="sng">
            <a:noFill/>
            <a:prstDash val="solid"/>
          </a:ln>
        </p:spPr>
        <p:txBody>
          <a:bodyPr vert="horz" lIns="0" tIns="0" rIns="0" bIns="0" anchor="t"/>
          <a:lstStyle/>
          <a:p>
            <a:pPr>
              <a:lnSpc>
                <a:spcPct val="79679"/>
              </a:lnSpc>
            </a:pPr>
            <a:r>
              <a:rPr lang="en-US" sz="2700" spc="-105" dirty="0" smtClean="0">
                <a:solidFill>
                  <a:srgbClr val="FFFFFF"/>
                </a:solidFill>
                <a:latin typeface="Arial" panose="22635452340000000000" pitchFamily="2"/>
              </a:rPr>
              <a:t>People not following </a:t>
            </a:r>
            <a:endParaRPr lang="en-US" sz="2700" spc="-105" dirty="0">
              <a:solidFill>
                <a:srgbClr val="FFFFFF"/>
              </a:solidFill>
              <a:latin typeface="Arial" panose="22635452340000000000" pitchFamily="2"/>
            </a:endParaRPr>
          </a:p>
        </p:txBody>
      </p:sp>
      <p:sp>
        <p:nvSpPr>
          <p:cNvPr id="116" name="Text Placeholder 115"/>
          <p:cNvSpPr>
            <a:spLocks noGrp="1"/>
          </p:cNvSpPr>
          <p:nvPr>
            <p:ph type="body" idx="4294967295"/>
          </p:nvPr>
        </p:nvSpPr>
        <p:spPr>
          <a:xfrm>
            <a:off x="2814825" y="2434949"/>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17" name="Text Placeholder 116"/>
          <p:cNvSpPr>
            <a:spLocks noGrp="1"/>
          </p:cNvSpPr>
          <p:nvPr>
            <p:ph type="body" idx="4294967295"/>
          </p:nvPr>
        </p:nvSpPr>
        <p:spPr>
          <a:xfrm>
            <a:off x="3426016" y="2434949"/>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18" name="Text Placeholder 117"/>
          <p:cNvSpPr>
            <a:spLocks noGrp="1"/>
          </p:cNvSpPr>
          <p:nvPr>
            <p:ph type="body" idx="4294967295"/>
          </p:nvPr>
        </p:nvSpPr>
        <p:spPr>
          <a:xfrm>
            <a:off x="2451133" y="3064992"/>
            <a:ext cx="152798" cy="174535"/>
          </a:xfrm>
          <a:prstGeom prst="rect">
            <a:avLst/>
          </a:prstGeom>
          <a:noFill/>
          <a:ln w="0" cmpd="sng">
            <a:noFill/>
            <a:prstDash val="solid"/>
          </a:ln>
        </p:spPr>
        <p:txBody>
          <a:bodyPr vert="horz" lIns="0" tIns="0" rIns="0" bIns="0" anchor="t"/>
          <a:lstStyle/>
          <a:p>
            <a:pPr algn="l">
              <a:lnSpc>
                <a:spcPct val="378239"/>
              </a:lnSpc>
            </a:pPr>
            <a:r>
              <a:rPr lang="en-US" sz="300" dirty="0">
                <a:solidFill>
                  <a:srgbClr val="FF9A00"/>
                </a:solidFill>
                <a:latin typeface="Arial" panose="22635452340000000000" pitchFamily="2"/>
              </a:rPr>
              <a:t> </a:t>
            </a:r>
          </a:p>
        </p:txBody>
      </p:sp>
      <p:sp>
        <p:nvSpPr>
          <p:cNvPr id="119" name="Text Placeholder 118"/>
          <p:cNvSpPr>
            <a:spLocks noGrp="1"/>
          </p:cNvSpPr>
          <p:nvPr>
            <p:ph type="body" idx="4294967295"/>
          </p:nvPr>
        </p:nvSpPr>
        <p:spPr>
          <a:xfrm>
            <a:off x="3120420" y="2893741"/>
            <a:ext cx="1665497" cy="505203"/>
          </a:xfrm>
          <a:prstGeom prst="rect">
            <a:avLst/>
          </a:prstGeom>
          <a:noFill/>
          <a:ln w="0" cmpd="sng">
            <a:noFill/>
            <a:prstDash val="solid"/>
          </a:ln>
        </p:spPr>
        <p:txBody>
          <a:bodyPr vert="horz" lIns="0" tIns="0" rIns="0" bIns="0" anchor="t"/>
          <a:lstStyle/>
          <a:p>
            <a:pPr>
              <a:lnSpc>
                <a:spcPts val="1906"/>
              </a:lnSpc>
            </a:pPr>
            <a:r>
              <a:rPr lang="en-US" sz="2700" spc="-125" dirty="0">
                <a:solidFill>
                  <a:srgbClr val="FFFFFF"/>
                </a:solidFill>
                <a:latin typeface="Arial" panose="22635452340000000000" pitchFamily="2"/>
              </a:rPr>
              <a:t>Confusion </a:t>
            </a:r>
          </a:p>
        </p:txBody>
      </p:sp>
      <p:sp>
        <p:nvSpPr>
          <p:cNvPr id="120" name="Text Placeholder 119"/>
          <p:cNvSpPr>
            <a:spLocks noGrp="1"/>
          </p:cNvSpPr>
          <p:nvPr>
            <p:ph type="body" idx="4294967295"/>
          </p:nvPr>
        </p:nvSpPr>
        <p:spPr>
          <a:xfrm>
            <a:off x="2662026" y="3505465"/>
            <a:ext cx="916787" cy="243656"/>
          </a:xfrm>
          <a:prstGeom prst="rect">
            <a:avLst/>
          </a:prstGeom>
          <a:noFill/>
          <a:ln w="0" cmpd="sng">
            <a:noFill/>
            <a:prstDash val="solid"/>
          </a:ln>
        </p:spPr>
        <p:txBody>
          <a:bodyPr vert="horz" lIns="0" tIns="0" rIns="0" bIns="0" anchor="t"/>
          <a:lstStyle/>
          <a:p>
            <a:pPr>
              <a:lnSpc>
                <a:spcPts val="1906"/>
              </a:lnSpc>
            </a:pPr>
            <a:r>
              <a:rPr lang="en-US" sz="300" spc="216" dirty="0">
                <a:solidFill>
                  <a:srgbClr val="FF9A00"/>
                </a:solidFill>
                <a:latin typeface="Arial" panose="22635452340000000000" pitchFamily="2"/>
              </a:rPr>
              <a:t></a:t>
            </a:r>
            <a:r>
              <a:rPr lang="en-US" sz="2700" spc="216" dirty="0">
                <a:solidFill>
                  <a:srgbClr val="FFFFFF"/>
                </a:solidFill>
                <a:latin typeface="Arial" panose="22635452340000000000" pitchFamily="2"/>
              </a:rPr>
              <a:t> Too </a:t>
            </a:r>
          </a:p>
        </p:txBody>
      </p:sp>
      <p:sp>
        <p:nvSpPr>
          <p:cNvPr id="121" name="Text Placeholder 120"/>
          <p:cNvSpPr>
            <a:spLocks noGrp="1"/>
          </p:cNvSpPr>
          <p:nvPr>
            <p:ph type="body" idx="4294967295"/>
          </p:nvPr>
        </p:nvSpPr>
        <p:spPr>
          <a:xfrm>
            <a:off x="3502414" y="3429000"/>
            <a:ext cx="2291969" cy="330076"/>
          </a:xfrm>
          <a:prstGeom prst="rect">
            <a:avLst/>
          </a:prstGeom>
          <a:noFill/>
          <a:ln w="0" cmpd="sng">
            <a:noFill/>
            <a:prstDash val="solid"/>
          </a:ln>
        </p:spPr>
        <p:txBody>
          <a:bodyPr vert="horz" lIns="0" tIns="0" rIns="0" bIns="0" anchor="t"/>
          <a:lstStyle/>
          <a:p>
            <a:pPr>
              <a:lnSpc>
                <a:spcPct val="79679"/>
              </a:lnSpc>
            </a:pPr>
            <a:r>
              <a:rPr lang="en-US" sz="2700" spc="-95" dirty="0" smtClean="0">
                <a:solidFill>
                  <a:srgbClr val="FFFFFF"/>
                </a:solidFill>
                <a:latin typeface="Arial" panose="22635452340000000000" pitchFamily="2"/>
              </a:rPr>
              <a:t>busy to </a:t>
            </a:r>
            <a:r>
              <a:rPr lang="en-US" sz="2700" spc="-95" dirty="0">
                <a:solidFill>
                  <a:srgbClr val="FFFFFF"/>
                </a:solidFill>
                <a:latin typeface="Arial" panose="22635452340000000000" pitchFamily="2"/>
              </a:rPr>
              <a:t>follow </a:t>
            </a:r>
          </a:p>
        </p:txBody>
      </p:sp>
      <p:sp>
        <p:nvSpPr>
          <p:cNvPr id="122" name="Text Placeholder 121"/>
          <p:cNvSpPr>
            <a:spLocks noGrp="1"/>
          </p:cNvSpPr>
          <p:nvPr>
            <p:ph type="body" idx="4294967295"/>
          </p:nvPr>
        </p:nvSpPr>
        <p:spPr>
          <a:xfrm>
            <a:off x="3349617" y="3887794"/>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23" name="Text Placeholder 122"/>
          <p:cNvSpPr>
            <a:spLocks noGrp="1"/>
          </p:cNvSpPr>
          <p:nvPr>
            <p:ph type="body" idx="4294967295"/>
          </p:nvPr>
        </p:nvSpPr>
        <p:spPr>
          <a:xfrm>
            <a:off x="3884409" y="3887793"/>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24" name="Text Placeholder 123"/>
          <p:cNvSpPr>
            <a:spLocks noGrp="1"/>
          </p:cNvSpPr>
          <p:nvPr>
            <p:ph type="body" idx="4294967295"/>
          </p:nvPr>
        </p:nvSpPr>
        <p:spPr>
          <a:xfrm>
            <a:off x="2390014" y="4468772"/>
            <a:ext cx="213917" cy="410369"/>
          </a:xfrm>
          <a:prstGeom prst="rect">
            <a:avLst/>
          </a:prstGeom>
          <a:noFill/>
          <a:ln w="0" cmpd="sng">
            <a:noFill/>
            <a:prstDash val="solid"/>
          </a:ln>
        </p:spPr>
        <p:txBody>
          <a:bodyPr vert="horz" lIns="0" tIns="0" rIns="0" bIns="0" anchor="t"/>
          <a:lstStyle/>
          <a:p>
            <a:pPr algn="just">
              <a:lnSpc>
                <a:spcPts val="3209"/>
              </a:lnSpc>
            </a:pPr>
            <a:r>
              <a:rPr lang="en-US" sz="300" dirty="0">
                <a:solidFill>
                  <a:srgbClr val="FF9A00"/>
                </a:solidFill>
                <a:latin typeface="Arial" panose="22635452340000000000" pitchFamily="2"/>
              </a:rPr>
              <a:t>    </a:t>
            </a:r>
          </a:p>
        </p:txBody>
      </p:sp>
      <p:sp>
        <p:nvSpPr>
          <p:cNvPr id="125" name="Text Placeholder 124"/>
          <p:cNvSpPr>
            <a:spLocks noGrp="1"/>
          </p:cNvSpPr>
          <p:nvPr>
            <p:ph type="body" idx="4294967295"/>
          </p:nvPr>
        </p:nvSpPr>
        <p:spPr>
          <a:xfrm>
            <a:off x="5947181" y="5952361"/>
            <a:ext cx="185904" cy="461665"/>
          </a:xfrm>
          <a:prstGeom prst="rect">
            <a:avLst/>
          </a:prstGeom>
          <a:noFill/>
          <a:ln w="0" cmpd="sng">
            <a:noFill/>
            <a:prstDash val="solid"/>
          </a:ln>
        </p:spPr>
        <p:txBody>
          <a:bodyPr vert="horz" lIns="0" tIns="0" rIns="0" bIns="0" anchor="t"/>
          <a:lstStyle/>
          <a:p>
            <a:pPr>
              <a:lnSpc>
                <a:spcPts val="1805"/>
              </a:lnSpc>
            </a:pPr>
            <a:r>
              <a:rPr lang="en-US" sz="2700" spc="-155" dirty="0">
                <a:solidFill>
                  <a:srgbClr val="FFFFFF"/>
                </a:solidFill>
                <a:latin typeface="Arial" panose="22635452340000000000" pitchFamily="2"/>
              </a:rPr>
              <a:t>it </a:t>
            </a:r>
          </a:p>
        </p:txBody>
      </p:sp>
      <p:sp>
        <p:nvSpPr>
          <p:cNvPr id="17" name="Title 1"/>
          <p:cNvSpPr txBox="1">
            <a:spLocks/>
          </p:cNvSpPr>
          <p:nvPr/>
        </p:nvSpPr>
        <p:spPr>
          <a:xfrm>
            <a:off x="457200" y="838200"/>
            <a:ext cx="7312025" cy="531812"/>
          </a:xfrm>
          <a:prstGeom prst="rect">
            <a:avLst/>
          </a:prstGeom>
        </p:spPr>
        <p:txBody>
          <a:bodyPr/>
          <a:lstStyle/>
          <a:p>
            <a:pPr marL="0" marR="0" lvl="0" indent="0" algn="l" defTabSz="887413"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ＭＳ Ｐゴシック" pitchFamily="-112" charset="-128"/>
                <a:cs typeface="ＭＳ Ｐゴシック" pitchFamily="-112" charset="-128"/>
              </a:rPr>
              <a:t>Prevention and preparation</a:t>
            </a:r>
            <a:endParaRPr kumimoji="0" lang="en-US" sz="3600" b="1" i="0" u="none" strike="noStrike" kern="0" cap="none" spc="0" normalizeH="0" baseline="0" noProof="0" dirty="0">
              <a:ln>
                <a:noFill/>
              </a:ln>
              <a:solidFill>
                <a:schemeClr val="bg1"/>
              </a:solidFill>
              <a:effectLst/>
              <a:uLnTx/>
              <a:uFillTx/>
              <a:latin typeface="+mj-lt"/>
              <a:ea typeface="ＭＳ Ｐゴシック" pitchFamily="-112" charset="-128"/>
              <a:cs typeface="ＭＳ Ｐゴシック" pitchFamily="-112" charset="-128"/>
            </a:endParaRPr>
          </a:p>
        </p:txBody>
      </p:sp>
      <p:sp>
        <p:nvSpPr>
          <p:cNvPr id="18" name="Text Placeholder 17"/>
          <p:cNvSpPr>
            <a:spLocks noGrp="1"/>
          </p:cNvSpPr>
          <p:nvPr>
            <p:ph type="body" idx="4294967295"/>
          </p:nvPr>
        </p:nvSpPr>
        <p:spPr>
          <a:xfrm>
            <a:off x="914400" y="1981200"/>
            <a:ext cx="7086600" cy="1625060"/>
          </a:xfrm>
        </p:spPr>
        <p:txBody>
          <a:bodyPr/>
          <a:lstStyle/>
          <a:p>
            <a:pPr marL="344488" indent="-344488" algn="l"/>
            <a:r>
              <a:rPr lang="en-US" dirty="0" smtClean="0"/>
              <a:t>Prevention – EDUCATION</a:t>
            </a:r>
          </a:p>
          <a:p>
            <a:pPr marL="344488" indent="-344488" algn="l"/>
            <a:endParaRPr lang="en-US" dirty="0" smtClean="0"/>
          </a:p>
          <a:p>
            <a:pPr marL="344488" indent="-344488" algn="l"/>
            <a:r>
              <a:rPr lang="en-US" dirty="0" smtClean="0"/>
              <a:t>Preparation – Build a policy, process and team</a:t>
            </a:r>
            <a:endParaRPr lang="en-US" dirty="0"/>
          </a:p>
        </p:txBody>
      </p:sp>
      <p:pic>
        <p:nvPicPr>
          <p:cNvPr id="141313" name="Picture 1" descr="C:\Users\rossignj\AppData\Local\Microsoft\Windows\Temporary Internet Files\Content.IE5\KF8M48AR\MC900150461[1].wmf"/>
          <p:cNvPicPr>
            <a:picLocks noChangeAspect="1" noChangeArrowheads="1"/>
          </p:cNvPicPr>
          <p:nvPr/>
        </p:nvPicPr>
        <p:blipFill>
          <a:blip r:embed="rId2" cstate="print"/>
          <a:srcRect/>
          <a:stretch>
            <a:fillRect/>
          </a:stretch>
        </p:blipFill>
        <p:spPr bwMode="auto">
          <a:xfrm>
            <a:off x="6629400" y="4648200"/>
            <a:ext cx="1760220" cy="1742846"/>
          </a:xfrm>
          <a:prstGeom prst="rect">
            <a:avLst/>
          </a:prstGeom>
          <a:noFill/>
        </p:spPr>
      </p:pic>
      <p:sp>
        <p:nvSpPr>
          <p:cNvPr id="19" name="TextBox 18"/>
          <p:cNvSpPr txBox="1"/>
          <p:nvPr/>
        </p:nvSpPr>
        <p:spPr>
          <a:xfrm rot="20149141">
            <a:off x="409612" y="4831633"/>
            <a:ext cx="3130195" cy="461665"/>
          </a:xfrm>
          <a:prstGeom prst="rect">
            <a:avLst/>
          </a:prstGeom>
          <a:noFill/>
          <a:ln w="12700">
            <a:solidFill>
              <a:schemeClr val="tx1"/>
            </a:solidFill>
          </a:ln>
        </p:spPr>
        <p:txBody>
          <a:bodyPr wrap="square" rtlCol="0">
            <a:spAutoFit/>
          </a:bodyPr>
          <a:lstStyle/>
          <a:p>
            <a:pPr algn="ctr"/>
            <a:r>
              <a:rPr lang="en-US" b="1" dirty="0" smtClean="0">
                <a:solidFill>
                  <a:schemeClr val="bg2"/>
                </a:solidFill>
                <a:latin typeface="+mn-lt"/>
              </a:rPr>
              <a:t>Prevention is key!</a:t>
            </a:r>
            <a:endParaRPr lang="en-US" b="1" dirty="0" err="1" smtClean="0">
              <a:solidFill>
                <a:schemeClr val="bg2"/>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Placeholder 113"/>
          <p:cNvSpPr>
            <a:spLocks noGrp="1"/>
          </p:cNvSpPr>
          <p:nvPr>
            <p:ph type="body" idx="4294967295"/>
          </p:nvPr>
        </p:nvSpPr>
        <p:spPr>
          <a:xfrm>
            <a:off x="2390014" y="2156327"/>
            <a:ext cx="213917" cy="222048"/>
          </a:xfrm>
          <a:prstGeom prst="rect">
            <a:avLst/>
          </a:prstGeom>
          <a:noFill/>
          <a:ln w="0" cmpd="sng">
            <a:noFill/>
            <a:prstDash val="solid"/>
          </a:ln>
        </p:spPr>
        <p:txBody>
          <a:bodyPr vert="horz" lIns="0" tIns="0" rIns="0" bIns="0" anchor="t"/>
          <a:lstStyle/>
          <a:p>
            <a:pPr algn="l">
              <a:lnSpc>
                <a:spcPct val="480959"/>
              </a:lnSpc>
            </a:pPr>
            <a:r>
              <a:rPr lang="en-US" sz="300" dirty="0">
                <a:solidFill>
                  <a:srgbClr val="FF9A00"/>
                </a:solidFill>
                <a:latin typeface="Arial" panose="22635452340000000000" pitchFamily="2"/>
              </a:rPr>
              <a:t> </a:t>
            </a:r>
          </a:p>
        </p:txBody>
      </p:sp>
      <p:sp>
        <p:nvSpPr>
          <p:cNvPr id="115" name="Text Placeholder 114"/>
          <p:cNvSpPr>
            <a:spLocks noGrp="1"/>
          </p:cNvSpPr>
          <p:nvPr>
            <p:ph type="body" idx="4294967295"/>
          </p:nvPr>
        </p:nvSpPr>
        <p:spPr>
          <a:xfrm>
            <a:off x="2432830" y="2052621"/>
            <a:ext cx="3318898" cy="330076"/>
          </a:xfrm>
          <a:prstGeom prst="rect">
            <a:avLst/>
          </a:prstGeom>
          <a:noFill/>
          <a:ln w="0" cmpd="sng">
            <a:noFill/>
            <a:prstDash val="solid"/>
          </a:ln>
        </p:spPr>
        <p:txBody>
          <a:bodyPr vert="horz" lIns="0" tIns="0" rIns="0" bIns="0" anchor="t"/>
          <a:lstStyle/>
          <a:p>
            <a:pPr>
              <a:lnSpc>
                <a:spcPct val="79679"/>
              </a:lnSpc>
            </a:pPr>
            <a:r>
              <a:rPr lang="en-US" sz="2700" spc="-105" dirty="0" smtClean="0">
                <a:solidFill>
                  <a:srgbClr val="FFFFFF"/>
                </a:solidFill>
                <a:latin typeface="Arial" panose="22635452340000000000" pitchFamily="2"/>
              </a:rPr>
              <a:t>People not following </a:t>
            </a:r>
            <a:endParaRPr lang="en-US" sz="2700" spc="-105" dirty="0">
              <a:solidFill>
                <a:srgbClr val="FFFFFF"/>
              </a:solidFill>
              <a:latin typeface="Arial" panose="22635452340000000000" pitchFamily="2"/>
            </a:endParaRPr>
          </a:p>
        </p:txBody>
      </p:sp>
      <p:sp>
        <p:nvSpPr>
          <p:cNvPr id="116" name="Text Placeholder 115"/>
          <p:cNvSpPr>
            <a:spLocks noGrp="1"/>
          </p:cNvSpPr>
          <p:nvPr>
            <p:ph type="body" idx="4294967295"/>
          </p:nvPr>
        </p:nvSpPr>
        <p:spPr>
          <a:xfrm>
            <a:off x="2814825" y="2434949"/>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17" name="Text Placeholder 116"/>
          <p:cNvSpPr>
            <a:spLocks noGrp="1"/>
          </p:cNvSpPr>
          <p:nvPr>
            <p:ph type="body" idx="4294967295"/>
          </p:nvPr>
        </p:nvSpPr>
        <p:spPr>
          <a:xfrm>
            <a:off x="3426016" y="2434949"/>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18" name="Text Placeholder 117"/>
          <p:cNvSpPr>
            <a:spLocks noGrp="1"/>
          </p:cNvSpPr>
          <p:nvPr>
            <p:ph type="body" idx="4294967295"/>
          </p:nvPr>
        </p:nvSpPr>
        <p:spPr>
          <a:xfrm>
            <a:off x="2451133" y="3064992"/>
            <a:ext cx="152798" cy="174535"/>
          </a:xfrm>
          <a:prstGeom prst="rect">
            <a:avLst/>
          </a:prstGeom>
          <a:noFill/>
          <a:ln w="0" cmpd="sng">
            <a:noFill/>
            <a:prstDash val="solid"/>
          </a:ln>
        </p:spPr>
        <p:txBody>
          <a:bodyPr vert="horz" lIns="0" tIns="0" rIns="0" bIns="0" anchor="t"/>
          <a:lstStyle/>
          <a:p>
            <a:pPr algn="l">
              <a:lnSpc>
                <a:spcPct val="378239"/>
              </a:lnSpc>
            </a:pPr>
            <a:r>
              <a:rPr lang="en-US" sz="300" dirty="0">
                <a:solidFill>
                  <a:srgbClr val="FF9A00"/>
                </a:solidFill>
                <a:latin typeface="Arial" panose="22635452340000000000" pitchFamily="2"/>
              </a:rPr>
              <a:t> </a:t>
            </a:r>
          </a:p>
        </p:txBody>
      </p:sp>
      <p:sp>
        <p:nvSpPr>
          <p:cNvPr id="119" name="Text Placeholder 118"/>
          <p:cNvSpPr>
            <a:spLocks noGrp="1"/>
          </p:cNvSpPr>
          <p:nvPr>
            <p:ph type="body" idx="4294967295"/>
          </p:nvPr>
        </p:nvSpPr>
        <p:spPr>
          <a:xfrm>
            <a:off x="3120420" y="2893741"/>
            <a:ext cx="1665497" cy="505203"/>
          </a:xfrm>
          <a:prstGeom prst="rect">
            <a:avLst/>
          </a:prstGeom>
          <a:noFill/>
          <a:ln w="0" cmpd="sng">
            <a:noFill/>
            <a:prstDash val="solid"/>
          </a:ln>
        </p:spPr>
        <p:txBody>
          <a:bodyPr vert="horz" lIns="0" tIns="0" rIns="0" bIns="0" anchor="t"/>
          <a:lstStyle/>
          <a:p>
            <a:pPr>
              <a:lnSpc>
                <a:spcPts val="1906"/>
              </a:lnSpc>
            </a:pPr>
            <a:r>
              <a:rPr lang="en-US" sz="2700" spc="-125" dirty="0">
                <a:solidFill>
                  <a:srgbClr val="FFFFFF"/>
                </a:solidFill>
                <a:latin typeface="Arial" panose="22635452340000000000" pitchFamily="2"/>
              </a:rPr>
              <a:t>Confusion </a:t>
            </a:r>
          </a:p>
        </p:txBody>
      </p:sp>
      <p:sp>
        <p:nvSpPr>
          <p:cNvPr id="120" name="Text Placeholder 119"/>
          <p:cNvSpPr>
            <a:spLocks noGrp="1"/>
          </p:cNvSpPr>
          <p:nvPr>
            <p:ph type="body" idx="4294967295"/>
          </p:nvPr>
        </p:nvSpPr>
        <p:spPr>
          <a:xfrm>
            <a:off x="2662026" y="3505465"/>
            <a:ext cx="916787" cy="243656"/>
          </a:xfrm>
          <a:prstGeom prst="rect">
            <a:avLst/>
          </a:prstGeom>
          <a:noFill/>
          <a:ln w="0" cmpd="sng">
            <a:noFill/>
            <a:prstDash val="solid"/>
          </a:ln>
        </p:spPr>
        <p:txBody>
          <a:bodyPr vert="horz" lIns="0" tIns="0" rIns="0" bIns="0" anchor="t"/>
          <a:lstStyle/>
          <a:p>
            <a:pPr>
              <a:lnSpc>
                <a:spcPts val="1906"/>
              </a:lnSpc>
            </a:pPr>
            <a:r>
              <a:rPr lang="en-US" sz="300" spc="216" dirty="0">
                <a:solidFill>
                  <a:srgbClr val="FF9A00"/>
                </a:solidFill>
                <a:latin typeface="Arial" panose="22635452340000000000" pitchFamily="2"/>
              </a:rPr>
              <a:t></a:t>
            </a:r>
            <a:r>
              <a:rPr lang="en-US" sz="2700" spc="216" dirty="0">
                <a:solidFill>
                  <a:srgbClr val="FFFFFF"/>
                </a:solidFill>
                <a:latin typeface="Arial" panose="22635452340000000000" pitchFamily="2"/>
              </a:rPr>
              <a:t> Too </a:t>
            </a:r>
          </a:p>
        </p:txBody>
      </p:sp>
      <p:sp>
        <p:nvSpPr>
          <p:cNvPr id="121" name="Text Placeholder 120"/>
          <p:cNvSpPr>
            <a:spLocks noGrp="1"/>
          </p:cNvSpPr>
          <p:nvPr>
            <p:ph type="body" idx="4294967295"/>
          </p:nvPr>
        </p:nvSpPr>
        <p:spPr>
          <a:xfrm>
            <a:off x="3502414" y="3429000"/>
            <a:ext cx="2291969" cy="330076"/>
          </a:xfrm>
          <a:prstGeom prst="rect">
            <a:avLst/>
          </a:prstGeom>
          <a:noFill/>
          <a:ln w="0" cmpd="sng">
            <a:noFill/>
            <a:prstDash val="solid"/>
          </a:ln>
        </p:spPr>
        <p:txBody>
          <a:bodyPr vert="horz" lIns="0" tIns="0" rIns="0" bIns="0" anchor="t"/>
          <a:lstStyle/>
          <a:p>
            <a:pPr>
              <a:lnSpc>
                <a:spcPct val="79679"/>
              </a:lnSpc>
            </a:pPr>
            <a:r>
              <a:rPr lang="en-US" sz="2700" spc="-95" dirty="0" smtClean="0">
                <a:solidFill>
                  <a:srgbClr val="FFFFFF"/>
                </a:solidFill>
                <a:latin typeface="Arial" panose="22635452340000000000" pitchFamily="2"/>
              </a:rPr>
              <a:t>busy to </a:t>
            </a:r>
            <a:r>
              <a:rPr lang="en-US" sz="2700" spc="-95" dirty="0">
                <a:solidFill>
                  <a:srgbClr val="FFFFFF"/>
                </a:solidFill>
                <a:latin typeface="Arial" panose="22635452340000000000" pitchFamily="2"/>
              </a:rPr>
              <a:t>follow </a:t>
            </a:r>
          </a:p>
        </p:txBody>
      </p:sp>
      <p:sp>
        <p:nvSpPr>
          <p:cNvPr id="122" name="Text Placeholder 121"/>
          <p:cNvSpPr>
            <a:spLocks noGrp="1"/>
          </p:cNvSpPr>
          <p:nvPr>
            <p:ph type="body" idx="4294967295"/>
          </p:nvPr>
        </p:nvSpPr>
        <p:spPr>
          <a:xfrm>
            <a:off x="3349617" y="3887794"/>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23" name="Text Placeholder 122"/>
          <p:cNvSpPr>
            <a:spLocks noGrp="1"/>
          </p:cNvSpPr>
          <p:nvPr>
            <p:ph type="body" idx="4294967295"/>
          </p:nvPr>
        </p:nvSpPr>
        <p:spPr>
          <a:xfrm>
            <a:off x="3884409" y="3887793"/>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24" name="Text Placeholder 123"/>
          <p:cNvSpPr>
            <a:spLocks noGrp="1"/>
          </p:cNvSpPr>
          <p:nvPr>
            <p:ph type="body" idx="4294967295"/>
          </p:nvPr>
        </p:nvSpPr>
        <p:spPr>
          <a:xfrm>
            <a:off x="2390014" y="4468772"/>
            <a:ext cx="213917" cy="410369"/>
          </a:xfrm>
          <a:prstGeom prst="rect">
            <a:avLst/>
          </a:prstGeom>
          <a:noFill/>
          <a:ln w="0" cmpd="sng">
            <a:noFill/>
            <a:prstDash val="solid"/>
          </a:ln>
        </p:spPr>
        <p:txBody>
          <a:bodyPr vert="horz" lIns="0" tIns="0" rIns="0" bIns="0" anchor="t"/>
          <a:lstStyle/>
          <a:p>
            <a:pPr algn="just">
              <a:lnSpc>
                <a:spcPts val="3209"/>
              </a:lnSpc>
            </a:pPr>
            <a:r>
              <a:rPr lang="en-US" sz="300" dirty="0">
                <a:solidFill>
                  <a:srgbClr val="FF9A00"/>
                </a:solidFill>
                <a:latin typeface="Arial" panose="22635452340000000000" pitchFamily="2"/>
              </a:rPr>
              <a:t>    </a:t>
            </a:r>
          </a:p>
        </p:txBody>
      </p:sp>
      <p:sp>
        <p:nvSpPr>
          <p:cNvPr id="125" name="Text Placeholder 124"/>
          <p:cNvSpPr>
            <a:spLocks noGrp="1"/>
          </p:cNvSpPr>
          <p:nvPr>
            <p:ph type="body" idx="4294967295"/>
          </p:nvPr>
        </p:nvSpPr>
        <p:spPr>
          <a:xfrm>
            <a:off x="5947181" y="5952361"/>
            <a:ext cx="185904" cy="461665"/>
          </a:xfrm>
          <a:prstGeom prst="rect">
            <a:avLst/>
          </a:prstGeom>
          <a:noFill/>
          <a:ln w="0" cmpd="sng">
            <a:noFill/>
            <a:prstDash val="solid"/>
          </a:ln>
        </p:spPr>
        <p:txBody>
          <a:bodyPr vert="horz" lIns="0" tIns="0" rIns="0" bIns="0" anchor="t"/>
          <a:lstStyle/>
          <a:p>
            <a:pPr>
              <a:lnSpc>
                <a:spcPts val="1805"/>
              </a:lnSpc>
            </a:pPr>
            <a:r>
              <a:rPr lang="en-US" sz="2700" spc="-155" dirty="0">
                <a:solidFill>
                  <a:srgbClr val="FFFFFF"/>
                </a:solidFill>
                <a:latin typeface="Arial" panose="22635452340000000000" pitchFamily="2"/>
              </a:rPr>
              <a:t>it </a:t>
            </a:r>
          </a:p>
        </p:txBody>
      </p:sp>
      <p:sp>
        <p:nvSpPr>
          <p:cNvPr id="126" name="Text Placeholder 125"/>
          <p:cNvSpPr>
            <a:spLocks noGrp="1"/>
          </p:cNvSpPr>
          <p:nvPr>
            <p:ph type="body" idx="4294967295"/>
          </p:nvPr>
        </p:nvSpPr>
        <p:spPr>
          <a:xfrm>
            <a:off x="2735082" y="4413334"/>
            <a:ext cx="3215123" cy="1802037"/>
          </a:xfrm>
          <a:prstGeom prst="rect">
            <a:avLst/>
          </a:prstGeom>
          <a:noFill/>
          <a:ln w="0" cmpd="sng">
            <a:noFill/>
            <a:prstDash val="solid"/>
          </a:ln>
        </p:spPr>
        <p:txBody>
          <a:bodyPr vert="horz" lIns="0" tIns="0" rIns="0" bIns="0" anchor="t"/>
          <a:lstStyle/>
          <a:p>
            <a:pPr algn="l">
              <a:lnSpc>
                <a:spcPct val="79679"/>
              </a:lnSpc>
            </a:pPr>
            <a:r>
              <a:rPr lang="en-US" sz="2700" dirty="0">
                <a:solidFill>
                  <a:srgbClr val="FFFFFF"/>
                </a:solidFill>
                <a:latin typeface="Arial" panose="22635452340000000000" pitchFamily="2"/>
              </a:rPr>
              <a:t>Indifference </a:t>
            </a:r>
          </a:p>
          <a:p>
            <a:pPr>
              <a:lnSpc>
                <a:spcPct val="95999"/>
              </a:lnSpc>
              <a:spcBef>
                <a:spcPts val="1083"/>
              </a:spcBef>
            </a:pPr>
            <a:r>
              <a:rPr lang="en-US" sz="2700" spc="-100" dirty="0">
                <a:solidFill>
                  <a:srgbClr val="FFFFFF"/>
                </a:solidFill>
                <a:latin typeface="Arial" panose="22635452340000000000" pitchFamily="2"/>
              </a:rPr>
              <a:t>It can’t happen here </a:t>
            </a:r>
          </a:p>
          <a:p>
            <a:pPr algn="l">
              <a:lnSpc>
                <a:spcPct val="81599"/>
              </a:lnSpc>
              <a:spcBef>
                <a:spcPts val="903"/>
              </a:spcBef>
            </a:pPr>
            <a:r>
              <a:rPr lang="en-US" sz="2700" dirty="0">
                <a:solidFill>
                  <a:srgbClr val="FFFFFF"/>
                </a:solidFill>
                <a:latin typeface="Arial" panose="22635452340000000000" pitchFamily="2"/>
              </a:rPr>
              <a:t>It </a:t>
            </a:r>
            <a:r>
              <a:rPr lang="en-US" sz="2700" dirty="0" smtClean="0">
                <a:solidFill>
                  <a:srgbClr val="FFFFFF"/>
                </a:solidFill>
                <a:latin typeface="Arial" panose="22635452340000000000" pitchFamily="2"/>
              </a:rPr>
              <a:t>costs </a:t>
            </a:r>
            <a:r>
              <a:rPr lang="en-US" sz="2700" dirty="0">
                <a:solidFill>
                  <a:srgbClr val="FFFFFF"/>
                </a:solidFill>
                <a:latin typeface="Arial" panose="22635452340000000000" pitchFamily="2"/>
              </a:rPr>
              <a:t>too much </a:t>
            </a:r>
          </a:p>
          <a:p>
            <a:pPr>
              <a:lnSpc>
                <a:spcPct val="80639"/>
              </a:lnSpc>
              <a:spcBef>
                <a:spcPts val="1083"/>
              </a:spcBef>
              <a:spcAft>
                <a:spcPts val="181"/>
              </a:spcAft>
            </a:pPr>
            <a:r>
              <a:rPr lang="en-US" sz="2700" spc="-90" dirty="0">
                <a:solidFill>
                  <a:srgbClr val="FFFFFF"/>
                </a:solidFill>
                <a:latin typeface="Arial" panose="22635452340000000000" pitchFamily="2"/>
              </a:rPr>
              <a:t>Everyone else does </a:t>
            </a:r>
          </a:p>
        </p:txBody>
      </p:sp>
      <p:sp>
        <p:nvSpPr>
          <p:cNvPr id="17" name="Title 1"/>
          <p:cNvSpPr txBox="1">
            <a:spLocks/>
          </p:cNvSpPr>
          <p:nvPr/>
        </p:nvSpPr>
        <p:spPr>
          <a:xfrm>
            <a:off x="457200" y="304800"/>
            <a:ext cx="7312025" cy="531812"/>
          </a:xfrm>
          <a:prstGeom prst="rect">
            <a:avLst/>
          </a:prstGeom>
        </p:spPr>
        <p:txBody>
          <a:bodyPr/>
          <a:lstStyle/>
          <a:p>
            <a:pPr marL="0" marR="0" lvl="0" indent="0" algn="l" defTabSz="887413" rtl="0" eaLnBrk="1" fontAlgn="base" latinLnBrk="0" hangingPunct="1">
              <a:lnSpc>
                <a:spcPct val="100000"/>
              </a:lnSpc>
              <a:spcBef>
                <a:spcPct val="0"/>
              </a:spcBef>
              <a:spcAft>
                <a:spcPct val="0"/>
              </a:spcAft>
              <a:buClrTx/>
              <a:buSzTx/>
              <a:buFontTx/>
              <a:buNone/>
              <a:tabLst/>
              <a:defRPr/>
            </a:pPr>
            <a:r>
              <a:rPr lang="en-US" sz="3600" b="1" kern="0" dirty="0" smtClean="0">
                <a:solidFill>
                  <a:schemeClr val="bg1"/>
                </a:solidFill>
                <a:latin typeface="+mj-lt"/>
                <a:ea typeface="ＭＳ Ｐゴシック" pitchFamily="-112" charset="-128"/>
                <a:cs typeface="ＭＳ Ｐゴシック" pitchFamily="-112" charset="-128"/>
              </a:rPr>
              <a:t>Prevention via education</a:t>
            </a:r>
            <a:endParaRPr kumimoji="0" lang="en-US" sz="3600" b="1" i="0" u="none" strike="noStrike" kern="0" cap="none" spc="0" normalizeH="0" baseline="0" noProof="0" dirty="0">
              <a:ln>
                <a:noFill/>
              </a:ln>
              <a:solidFill>
                <a:schemeClr val="bg1"/>
              </a:solidFill>
              <a:effectLst/>
              <a:uLnTx/>
              <a:uFillTx/>
              <a:latin typeface="+mj-lt"/>
              <a:ea typeface="ＭＳ Ｐゴシック" pitchFamily="-112" charset="-128"/>
              <a:cs typeface="ＭＳ Ｐゴシック" pitchFamily="-112" charset="-128"/>
            </a:endParaRPr>
          </a:p>
        </p:txBody>
      </p:sp>
      <p:sp>
        <p:nvSpPr>
          <p:cNvPr id="18" name="Text Placeholder 17"/>
          <p:cNvSpPr>
            <a:spLocks noGrp="1"/>
          </p:cNvSpPr>
          <p:nvPr>
            <p:ph type="body" idx="4294967295"/>
          </p:nvPr>
        </p:nvSpPr>
        <p:spPr>
          <a:xfrm>
            <a:off x="228600" y="1066801"/>
            <a:ext cx="8382000" cy="5927777"/>
          </a:xfrm>
        </p:spPr>
        <p:txBody>
          <a:bodyPr/>
          <a:lstStyle/>
          <a:p>
            <a:pPr marL="344488" indent="1588">
              <a:buNone/>
            </a:pPr>
            <a:r>
              <a:rPr lang="en-US" dirty="0" smtClean="0"/>
              <a:t>Employees are the first line of defense when handling classified information </a:t>
            </a:r>
          </a:p>
          <a:p>
            <a:pPr marL="344488" indent="1588">
              <a:buNone/>
            </a:pPr>
            <a:endParaRPr lang="en-US" sz="1800" dirty="0" smtClean="0"/>
          </a:p>
          <a:p>
            <a:pPr marL="914400" indent="-457200" algn="l"/>
            <a:r>
              <a:rPr lang="en-US" dirty="0" smtClean="0"/>
              <a:t>Annual briefings (cleared and </a:t>
            </a:r>
            <a:r>
              <a:rPr lang="en-US" dirty="0" err="1" smtClean="0"/>
              <a:t>uncleared</a:t>
            </a:r>
            <a:r>
              <a:rPr lang="en-US" dirty="0" smtClean="0"/>
              <a:t>)</a:t>
            </a:r>
          </a:p>
          <a:p>
            <a:pPr marL="1308100" lvl="1" indent="-457200"/>
            <a:r>
              <a:rPr lang="en-US" sz="1600" i="1" dirty="0" smtClean="0"/>
              <a:t>Remember your unclassified IT support staff, too …</a:t>
            </a:r>
            <a:endParaRPr lang="en-US" sz="1600" dirty="0" smtClean="0"/>
          </a:p>
          <a:p>
            <a:pPr marL="914400" indent="-457200" algn="l"/>
            <a:r>
              <a:rPr lang="en-US" dirty="0" smtClean="0"/>
              <a:t>Recurring briefings</a:t>
            </a:r>
          </a:p>
          <a:p>
            <a:pPr marL="914400" indent="-457200" algn="l"/>
            <a:r>
              <a:rPr lang="en-US" dirty="0" smtClean="0"/>
              <a:t>Sharing news stories, etc.</a:t>
            </a:r>
          </a:p>
          <a:p>
            <a:pPr marL="914400" indent="-457200" algn="l"/>
            <a:r>
              <a:rPr lang="en-US" dirty="0" smtClean="0"/>
              <a:t>Reminders – on computers, near safes, at exits</a:t>
            </a:r>
          </a:p>
          <a:p>
            <a:pPr marL="914400" indent="-457200"/>
            <a:r>
              <a:rPr lang="en-US" dirty="0" smtClean="0"/>
              <a:t>Security classification guide review</a:t>
            </a:r>
          </a:p>
          <a:p>
            <a:pPr marL="914400" indent="-457200"/>
            <a:r>
              <a:rPr lang="en-US" dirty="0" smtClean="0"/>
              <a:t>Self Inspections</a:t>
            </a:r>
          </a:p>
          <a:p>
            <a:pPr marL="914400" indent="-457200"/>
            <a:r>
              <a:rPr lang="en-US" dirty="0" smtClean="0"/>
              <a:t>Senior management buy-in</a:t>
            </a:r>
          </a:p>
          <a:p>
            <a:pPr marL="914400" indent="-457200"/>
            <a:endParaRPr lang="en-US" sz="900" dirty="0" smtClean="0"/>
          </a:p>
          <a:p>
            <a:endParaRPr lang="en-US" sz="900" dirty="0" smtClean="0"/>
          </a:p>
          <a:p>
            <a:endParaRPr lang="en-US" sz="900" dirty="0" smtClean="0"/>
          </a:p>
          <a:p>
            <a:pPr marL="344488" indent="-344488"/>
            <a:endParaRPr lang="en-US" dirty="0" smtClean="0"/>
          </a:p>
          <a:p>
            <a:pPr marL="344488" indent="-344488"/>
            <a:endParaRPr lang="en-US" dirty="0" smtClean="0"/>
          </a:p>
        </p:txBody>
      </p:sp>
      <p:sp>
        <p:nvSpPr>
          <p:cNvPr id="20" name="TextBox 19"/>
          <p:cNvSpPr txBox="1"/>
          <p:nvPr/>
        </p:nvSpPr>
        <p:spPr>
          <a:xfrm>
            <a:off x="228600" y="5715000"/>
            <a:ext cx="8763000" cy="830997"/>
          </a:xfrm>
          <a:prstGeom prst="rect">
            <a:avLst/>
          </a:prstGeom>
          <a:noFill/>
          <a:ln w="6350">
            <a:solidFill>
              <a:schemeClr val="tx1"/>
            </a:solidFill>
          </a:ln>
        </p:spPr>
        <p:txBody>
          <a:bodyPr wrap="square" rtlCol="0">
            <a:spAutoFit/>
          </a:bodyPr>
          <a:lstStyle/>
          <a:p>
            <a:pPr algn="ctr"/>
            <a:r>
              <a:rPr lang="en-US" b="1" i="1" dirty="0" smtClean="0">
                <a:latin typeface="+mn-lt"/>
              </a:rPr>
              <a:t>Effective strategy is a combination of training, processes and modifying current behaviors</a:t>
            </a:r>
            <a:endParaRPr lang="en-US" b="1" i="1"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Placeholder 113"/>
          <p:cNvSpPr>
            <a:spLocks noGrp="1"/>
          </p:cNvSpPr>
          <p:nvPr>
            <p:ph type="body" idx="4294967295"/>
          </p:nvPr>
        </p:nvSpPr>
        <p:spPr>
          <a:xfrm>
            <a:off x="2390014" y="2156327"/>
            <a:ext cx="213917" cy="222048"/>
          </a:xfrm>
          <a:prstGeom prst="rect">
            <a:avLst/>
          </a:prstGeom>
          <a:noFill/>
          <a:ln w="0" cmpd="sng">
            <a:noFill/>
            <a:prstDash val="solid"/>
          </a:ln>
        </p:spPr>
        <p:txBody>
          <a:bodyPr vert="horz" lIns="0" tIns="0" rIns="0" bIns="0" anchor="t"/>
          <a:lstStyle/>
          <a:p>
            <a:pPr algn="l">
              <a:lnSpc>
                <a:spcPct val="480959"/>
              </a:lnSpc>
            </a:pPr>
            <a:r>
              <a:rPr lang="en-US" sz="300" dirty="0">
                <a:solidFill>
                  <a:srgbClr val="FF9A00"/>
                </a:solidFill>
                <a:latin typeface="Arial" panose="22635452340000000000" pitchFamily="2"/>
              </a:rPr>
              <a:t> </a:t>
            </a:r>
          </a:p>
        </p:txBody>
      </p:sp>
      <p:sp>
        <p:nvSpPr>
          <p:cNvPr id="115" name="Text Placeholder 114"/>
          <p:cNvSpPr>
            <a:spLocks noGrp="1"/>
          </p:cNvSpPr>
          <p:nvPr>
            <p:ph type="body" idx="4294967295"/>
          </p:nvPr>
        </p:nvSpPr>
        <p:spPr>
          <a:xfrm>
            <a:off x="2432830" y="2052621"/>
            <a:ext cx="3318898" cy="330076"/>
          </a:xfrm>
          <a:prstGeom prst="rect">
            <a:avLst/>
          </a:prstGeom>
          <a:noFill/>
          <a:ln w="0" cmpd="sng">
            <a:noFill/>
            <a:prstDash val="solid"/>
          </a:ln>
        </p:spPr>
        <p:txBody>
          <a:bodyPr vert="horz" lIns="0" tIns="0" rIns="0" bIns="0" anchor="t"/>
          <a:lstStyle/>
          <a:p>
            <a:pPr>
              <a:lnSpc>
                <a:spcPct val="79679"/>
              </a:lnSpc>
            </a:pPr>
            <a:r>
              <a:rPr lang="en-US" sz="2700" spc="-105" dirty="0" smtClean="0">
                <a:solidFill>
                  <a:srgbClr val="FFFFFF"/>
                </a:solidFill>
                <a:latin typeface="Arial" panose="22635452340000000000" pitchFamily="2"/>
              </a:rPr>
              <a:t>People not following </a:t>
            </a:r>
            <a:endParaRPr lang="en-US" sz="2700" spc="-105" dirty="0">
              <a:solidFill>
                <a:srgbClr val="FFFFFF"/>
              </a:solidFill>
              <a:latin typeface="Arial" panose="22635452340000000000" pitchFamily="2"/>
            </a:endParaRPr>
          </a:p>
        </p:txBody>
      </p:sp>
      <p:sp>
        <p:nvSpPr>
          <p:cNvPr id="116" name="Text Placeholder 115"/>
          <p:cNvSpPr>
            <a:spLocks noGrp="1"/>
          </p:cNvSpPr>
          <p:nvPr>
            <p:ph type="body" idx="4294967295"/>
          </p:nvPr>
        </p:nvSpPr>
        <p:spPr>
          <a:xfrm>
            <a:off x="2814825" y="2434949"/>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17" name="Text Placeholder 116"/>
          <p:cNvSpPr>
            <a:spLocks noGrp="1"/>
          </p:cNvSpPr>
          <p:nvPr>
            <p:ph type="body" idx="4294967295"/>
          </p:nvPr>
        </p:nvSpPr>
        <p:spPr>
          <a:xfrm>
            <a:off x="3426016" y="2434949"/>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18" name="Text Placeholder 117"/>
          <p:cNvSpPr>
            <a:spLocks noGrp="1"/>
          </p:cNvSpPr>
          <p:nvPr>
            <p:ph type="body" idx="4294967295"/>
          </p:nvPr>
        </p:nvSpPr>
        <p:spPr>
          <a:xfrm>
            <a:off x="2451133" y="3064992"/>
            <a:ext cx="152798" cy="174535"/>
          </a:xfrm>
          <a:prstGeom prst="rect">
            <a:avLst/>
          </a:prstGeom>
          <a:noFill/>
          <a:ln w="0" cmpd="sng">
            <a:noFill/>
            <a:prstDash val="solid"/>
          </a:ln>
        </p:spPr>
        <p:txBody>
          <a:bodyPr vert="horz" lIns="0" tIns="0" rIns="0" bIns="0" anchor="t"/>
          <a:lstStyle/>
          <a:p>
            <a:pPr algn="l">
              <a:lnSpc>
                <a:spcPct val="378239"/>
              </a:lnSpc>
            </a:pPr>
            <a:r>
              <a:rPr lang="en-US" sz="300" dirty="0">
                <a:solidFill>
                  <a:srgbClr val="FF9A00"/>
                </a:solidFill>
                <a:latin typeface="Arial" panose="22635452340000000000" pitchFamily="2"/>
              </a:rPr>
              <a:t> </a:t>
            </a:r>
          </a:p>
        </p:txBody>
      </p:sp>
      <p:sp>
        <p:nvSpPr>
          <p:cNvPr id="119" name="Text Placeholder 118"/>
          <p:cNvSpPr>
            <a:spLocks noGrp="1"/>
          </p:cNvSpPr>
          <p:nvPr>
            <p:ph type="body" idx="4294967295"/>
          </p:nvPr>
        </p:nvSpPr>
        <p:spPr>
          <a:xfrm>
            <a:off x="3120420" y="2893741"/>
            <a:ext cx="1665497" cy="505203"/>
          </a:xfrm>
          <a:prstGeom prst="rect">
            <a:avLst/>
          </a:prstGeom>
          <a:noFill/>
          <a:ln w="0" cmpd="sng">
            <a:noFill/>
            <a:prstDash val="solid"/>
          </a:ln>
        </p:spPr>
        <p:txBody>
          <a:bodyPr vert="horz" lIns="0" tIns="0" rIns="0" bIns="0" anchor="t"/>
          <a:lstStyle/>
          <a:p>
            <a:pPr>
              <a:lnSpc>
                <a:spcPts val="1906"/>
              </a:lnSpc>
            </a:pPr>
            <a:r>
              <a:rPr lang="en-US" sz="2700" spc="-125" dirty="0">
                <a:solidFill>
                  <a:srgbClr val="FFFFFF"/>
                </a:solidFill>
                <a:latin typeface="Arial" panose="22635452340000000000" pitchFamily="2"/>
              </a:rPr>
              <a:t>Confusion </a:t>
            </a:r>
          </a:p>
        </p:txBody>
      </p:sp>
      <p:sp>
        <p:nvSpPr>
          <p:cNvPr id="120" name="Text Placeholder 119"/>
          <p:cNvSpPr>
            <a:spLocks noGrp="1"/>
          </p:cNvSpPr>
          <p:nvPr>
            <p:ph type="body" idx="4294967295"/>
          </p:nvPr>
        </p:nvSpPr>
        <p:spPr>
          <a:xfrm>
            <a:off x="2662026" y="3505465"/>
            <a:ext cx="916787" cy="243656"/>
          </a:xfrm>
          <a:prstGeom prst="rect">
            <a:avLst/>
          </a:prstGeom>
          <a:noFill/>
          <a:ln w="0" cmpd="sng">
            <a:noFill/>
            <a:prstDash val="solid"/>
          </a:ln>
        </p:spPr>
        <p:txBody>
          <a:bodyPr vert="horz" lIns="0" tIns="0" rIns="0" bIns="0" anchor="t"/>
          <a:lstStyle/>
          <a:p>
            <a:pPr>
              <a:lnSpc>
                <a:spcPts val="1906"/>
              </a:lnSpc>
            </a:pPr>
            <a:r>
              <a:rPr lang="en-US" sz="300" spc="216" dirty="0">
                <a:solidFill>
                  <a:srgbClr val="FF9A00"/>
                </a:solidFill>
                <a:latin typeface="Arial" panose="22635452340000000000" pitchFamily="2"/>
              </a:rPr>
              <a:t></a:t>
            </a:r>
            <a:r>
              <a:rPr lang="en-US" sz="2700" spc="216" dirty="0">
                <a:solidFill>
                  <a:srgbClr val="FFFFFF"/>
                </a:solidFill>
                <a:latin typeface="Arial" panose="22635452340000000000" pitchFamily="2"/>
              </a:rPr>
              <a:t> Too </a:t>
            </a:r>
          </a:p>
        </p:txBody>
      </p:sp>
      <p:sp>
        <p:nvSpPr>
          <p:cNvPr id="121" name="Text Placeholder 120"/>
          <p:cNvSpPr>
            <a:spLocks noGrp="1"/>
          </p:cNvSpPr>
          <p:nvPr>
            <p:ph type="body" idx="4294967295"/>
          </p:nvPr>
        </p:nvSpPr>
        <p:spPr>
          <a:xfrm>
            <a:off x="3502414" y="3429000"/>
            <a:ext cx="2291969" cy="330076"/>
          </a:xfrm>
          <a:prstGeom prst="rect">
            <a:avLst/>
          </a:prstGeom>
          <a:noFill/>
          <a:ln w="0" cmpd="sng">
            <a:noFill/>
            <a:prstDash val="solid"/>
          </a:ln>
        </p:spPr>
        <p:txBody>
          <a:bodyPr vert="horz" lIns="0" tIns="0" rIns="0" bIns="0" anchor="t"/>
          <a:lstStyle/>
          <a:p>
            <a:pPr>
              <a:lnSpc>
                <a:spcPct val="79679"/>
              </a:lnSpc>
            </a:pPr>
            <a:r>
              <a:rPr lang="en-US" sz="2700" spc="-95" dirty="0" smtClean="0">
                <a:solidFill>
                  <a:srgbClr val="FFFFFF"/>
                </a:solidFill>
                <a:latin typeface="Arial" panose="22635452340000000000" pitchFamily="2"/>
              </a:rPr>
              <a:t>busy to </a:t>
            </a:r>
            <a:r>
              <a:rPr lang="en-US" sz="2700" spc="-95" dirty="0">
                <a:solidFill>
                  <a:srgbClr val="FFFFFF"/>
                </a:solidFill>
                <a:latin typeface="Arial" panose="22635452340000000000" pitchFamily="2"/>
              </a:rPr>
              <a:t>follow </a:t>
            </a:r>
          </a:p>
        </p:txBody>
      </p:sp>
      <p:sp>
        <p:nvSpPr>
          <p:cNvPr id="122" name="Text Placeholder 121"/>
          <p:cNvSpPr>
            <a:spLocks noGrp="1"/>
          </p:cNvSpPr>
          <p:nvPr>
            <p:ph type="body" idx="4294967295"/>
          </p:nvPr>
        </p:nvSpPr>
        <p:spPr>
          <a:xfrm>
            <a:off x="3349617" y="3887794"/>
            <a:ext cx="501050" cy="461665"/>
          </a:xfrm>
          <a:prstGeom prst="rect">
            <a:avLst/>
          </a:prstGeom>
          <a:noFill/>
          <a:ln w="0" cmpd="sng">
            <a:noFill/>
            <a:prstDash val="solid"/>
          </a:ln>
        </p:spPr>
        <p:txBody>
          <a:bodyPr vert="horz" lIns="0" tIns="0" rIns="0" bIns="0" anchor="t"/>
          <a:lstStyle/>
          <a:p>
            <a:pPr>
              <a:lnSpc>
                <a:spcPts val="1805"/>
              </a:lnSpc>
            </a:pPr>
            <a:r>
              <a:rPr lang="en-US" sz="2700" spc="-125" dirty="0">
                <a:solidFill>
                  <a:srgbClr val="FFFFFF"/>
                </a:solidFill>
                <a:latin typeface="Arial" panose="22635452340000000000" pitchFamily="2"/>
              </a:rPr>
              <a:t>the </a:t>
            </a:r>
          </a:p>
        </p:txBody>
      </p:sp>
      <p:sp>
        <p:nvSpPr>
          <p:cNvPr id="123" name="Text Placeholder 122"/>
          <p:cNvSpPr>
            <a:spLocks noGrp="1"/>
          </p:cNvSpPr>
          <p:nvPr>
            <p:ph type="body" idx="4294967295"/>
          </p:nvPr>
        </p:nvSpPr>
        <p:spPr>
          <a:xfrm>
            <a:off x="3884409" y="3887793"/>
            <a:ext cx="785636" cy="461665"/>
          </a:xfrm>
          <a:prstGeom prst="rect">
            <a:avLst/>
          </a:prstGeom>
          <a:noFill/>
          <a:ln w="0" cmpd="sng">
            <a:noFill/>
            <a:prstDash val="solid"/>
          </a:ln>
        </p:spPr>
        <p:txBody>
          <a:bodyPr vert="horz" lIns="0" tIns="0" rIns="0" bIns="0" anchor="t"/>
          <a:lstStyle/>
          <a:p>
            <a:pPr>
              <a:lnSpc>
                <a:spcPts val="1805"/>
              </a:lnSpc>
            </a:pPr>
            <a:r>
              <a:rPr lang="en-US" sz="2700" spc="-145" dirty="0">
                <a:solidFill>
                  <a:srgbClr val="FFFFFF"/>
                </a:solidFill>
                <a:latin typeface="Arial" panose="22635452340000000000" pitchFamily="2"/>
              </a:rPr>
              <a:t>rules </a:t>
            </a:r>
          </a:p>
        </p:txBody>
      </p:sp>
      <p:sp>
        <p:nvSpPr>
          <p:cNvPr id="124" name="Text Placeholder 123"/>
          <p:cNvSpPr>
            <a:spLocks noGrp="1"/>
          </p:cNvSpPr>
          <p:nvPr>
            <p:ph type="body" idx="4294967295"/>
          </p:nvPr>
        </p:nvSpPr>
        <p:spPr>
          <a:xfrm>
            <a:off x="2390014" y="4468772"/>
            <a:ext cx="213917" cy="410369"/>
          </a:xfrm>
          <a:prstGeom prst="rect">
            <a:avLst/>
          </a:prstGeom>
          <a:noFill/>
          <a:ln w="0" cmpd="sng">
            <a:noFill/>
            <a:prstDash val="solid"/>
          </a:ln>
        </p:spPr>
        <p:txBody>
          <a:bodyPr vert="horz" lIns="0" tIns="0" rIns="0" bIns="0" anchor="t"/>
          <a:lstStyle/>
          <a:p>
            <a:pPr algn="just">
              <a:lnSpc>
                <a:spcPts val="3209"/>
              </a:lnSpc>
            </a:pPr>
            <a:r>
              <a:rPr lang="en-US" sz="300" dirty="0">
                <a:solidFill>
                  <a:srgbClr val="FF9A00"/>
                </a:solidFill>
                <a:latin typeface="Arial" panose="22635452340000000000" pitchFamily="2"/>
              </a:rPr>
              <a:t>    </a:t>
            </a:r>
          </a:p>
        </p:txBody>
      </p:sp>
      <p:sp>
        <p:nvSpPr>
          <p:cNvPr id="125" name="Text Placeholder 124"/>
          <p:cNvSpPr>
            <a:spLocks noGrp="1"/>
          </p:cNvSpPr>
          <p:nvPr>
            <p:ph type="body" idx="4294967295"/>
          </p:nvPr>
        </p:nvSpPr>
        <p:spPr>
          <a:xfrm>
            <a:off x="5947181" y="5952361"/>
            <a:ext cx="185904" cy="461665"/>
          </a:xfrm>
          <a:prstGeom prst="rect">
            <a:avLst/>
          </a:prstGeom>
          <a:noFill/>
          <a:ln w="0" cmpd="sng">
            <a:noFill/>
            <a:prstDash val="solid"/>
          </a:ln>
        </p:spPr>
        <p:txBody>
          <a:bodyPr vert="horz" lIns="0" tIns="0" rIns="0" bIns="0" anchor="t"/>
          <a:lstStyle/>
          <a:p>
            <a:pPr>
              <a:lnSpc>
                <a:spcPts val="1805"/>
              </a:lnSpc>
            </a:pPr>
            <a:r>
              <a:rPr lang="en-US" sz="2700" spc="-155" dirty="0">
                <a:solidFill>
                  <a:srgbClr val="FFFFFF"/>
                </a:solidFill>
                <a:latin typeface="Arial" panose="22635452340000000000" pitchFamily="2"/>
              </a:rPr>
              <a:t>it </a:t>
            </a:r>
          </a:p>
        </p:txBody>
      </p:sp>
      <p:sp>
        <p:nvSpPr>
          <p:cNvPr id="126" name="Text Placeholder 125"/>
          <p:cNvSpPr>
            <a:spLocks noGrp="1"/>
          </p:cNvSpPr>
          <p:nvPr>
            <p:ph type="body" idx="4294967295"/>
          </p:nvPr>
        </p:nvSpPr>
        <p:spPr>
          <a:xfrm>
            <a:off x="2735082" y="4413334"/>
            <a:ext cx="3215123" cy="1802037"/>
          </a:xfrm>
          <a:prstGeom prst="rect">
            <a:avLst/>
          </a:prstGeom>
          <a:noFill/>
          <a:ln w="0" cmpd="sng">
            <a:noFill/>
            <a:prstDash val="solid"/>
          </a:ln>
        </p:spPr>
        <p:txBody>
          <a:bodyPr vert="horz" lIns="0" tIns="0" rIns="0" bIns="0" anchor="t"/>
          <a:lstStyle/>
          <a:p>
            <a:pPr algn="l">
              <a:lnSpc>
                <a:spcPct val="79679"/>
              </a:lnSpc>
            </a:pPr>
            <a:r>
              <a:rPr lang="en-US" sz="2700" dirty="0">
                <a:solidFill>
                  <a:srgbClr val="FFFFFF"/>
                </a:solidFill>
                <a:latin typeface="Arial" panose="22635452340000000000" pitchFamily="2"/>
              </a:rPr>
              <a:t>Indifference </a:t>
            </a:r>
          </a:p>
          <a:p>
            <a:pPr>
              <a:lnSpc>
                <a:spcPct val="95999"/>
              </a:lnSpc>
              <a:spcBef>
                <a:spcPts val="1083"/>
              </a:spcBef>
            </a:pPr>
            <a:r>
              <a:rPr lang="en-US" sz="2700" spc="-100" dirty="0">
                <a:solidFill>
                  <a:srgbClr val="FFFFFF"/>
                </a:solidFill>
                <a:latin typeface="Arial" panose="22635452340000000000" pitchFamily="2"/>
              </a:rPr>
              <a:t>It can’t happen here </a:t>
            </a:r>
          </a:p>
          <a:p>
            <a:pPr algn="l">
              <a:lnSpc>
                <a:spcPct val="81599"/>
              </a:lnSpc>
              <a:spcBef>
                <a:spcPts val="903"/>
              </a:spcBef>
            </a:pPr>
            <a:r>
              <a:rPr lang="en-US" sz="2700" dirty="0">
                <a:solidFill>
                  <a:srgbClr val="FFFFFF"/>
                </a:solidFill>
                <a:latin typeface="Arial" panose="22635452340000000000" pitchFamily="2"/>
              </a:rPr>
              <a:t>It </a:t>
            </a:r>
            <a:r>
              <a:rPr lang="en-US" sz="2700" dirty="0" smtClean="0">
                <a:solidFill>
                  <a:srgbClr val="FFFFFF"/>
                </a:solidFill>
                <a:latin typeface="Arial" panose="22635452340000000000" pitchFamily="2"/>
              </a:rPr>
              <a:t>costs </a:t>
            </a:r>
            <a:r>
              <a:rPr lang="en-US" sz="2700" dirty="0">
                <a:solidFill>
                  <a:srgbClr val="FFFFFF"/>
                </a:solidFill>
                <a:latin typeface="Arial" panose="22635452340000000000" pitchFamily="2"/>
              </a:rPr>
              <a:t>too much </a:t>
            </a:r>
          </a:p>
          <a:p>
            <a:pPr>
              <a:lnSpc>
                <a:spcPct val="80639"/>
              </a:lnSpc>
              <a:spcBef>
                <a:spcPts val="1083"/>
              </a:spcBef>
              <a:spcAft>
                <a:spcPts val="181"/>
              </a:spcAft>
            </a:pPr>
            <a:r>
              <a:rPr lang="en-US" sz="2700" spc="-90" dirty="0">
                <a:solidFill>
                  <a:srgbClr val="FFFFFF"/>
                </a:solidFill>
                <a:latin typeface="Arial" panose="22635452340000000000" pitchFamily="2"/>
              </a:rPr>
              <a:t>Everyone else does </a:t>
            </a:r>
          </a:p>
        </p:txBody>
      </p:sp>
      <p:sp>
        <p:nvSpPr>
          <p:cNvPr id="17" name="Title 1"/>
          <p:cNvSpPr txBox="1">
            <a:spLocks/>
          </p:cNvSpPr>
          <p:nvPr/>
        </p:nvSpPr>
        <p:spPr>
          <a:xfrm>
            <a:off x="228600" y="228600"/>
            <a:ext cx="8610600" cy="838200"/>
          </a:xfrm>
          <a:prstGeom prst="rect">
            <a:avLst/>
          </a:prstGeom>
        </p:spPr>
        <p:txBody>
          <a:bodyPr/>
          <a:lstStyle/>
          <a:p>
            <a:pPr marL="0" marR="0" lvl="0" indent="0" algn="l" defTabSz="887413" rtl="0" eaLnBrk="1" fontAlgn="base" latinLnBrk="0" hangingPunct="1">
              <a:lnSpc>
                <a:spcPct val="100000"/>
              </a:lnSpc>
              <a:spcBef>
                <a:spcPct val="0"/>
              </a:spcBef>
              <a:spcAft>
                <a:spcPct val="0"/>
              </a:spcAft>
              <a:buClrTx/>
              <a:buSzTx/>
              <a:buFontTx/>
              <a:buNone/>
              <a:tabLst/>
              <a:defRPr/>
            </a:pPr>
            <a:r>
              <a:rPr lang="en-US" sz="3600" b="1" kern="0" dirty="0" smtClean="0">
                <a:solidFill>
                  <a:schemeClr val="bg1"/>
                </a:solidFill>
                <a:latin typeface="+mj-lt"/>
                <a:ea typeface="ＭＳ Ｐゴシック" pitchFamily="-112" charset="-128"/>
                <a:cs typeface="ＭＳ Ｐゴシック" pitchFamily="-112" charset="-128"/>
              </a:rPr>
              <a:t>Why do we want to prevent incidents?</a:t>
            </a:r>
            <a:endParaRPr kumimoji="0" lang="en-US" sz="3600" b="1" i="0" u="none" strike="noStrike" kern="0" cap="none" spc="0" normalizeH="0" baseline="0" noProof="0" dirty="0">
              <a:ln>
                <a:noFill/>
              </a:ln>
              <a:solidFill>
                <a:schemeClr val="bg1"/>
              </a:solidFill>
              <a:effectLst/>
              <a:uLnTx/>
              <a:uFillTx/>
              <a:latin typeface="+mj-lt"/>
              <a:ea typeface="ＭＳ Ｐゴシック" pitchFamily="-112" charset="-128"/>
              <a:cs typeface="ＭＳ Ｐゴシック" pitchFamily="-112" charset="-128"/>
            </a:endParaRPr>
          </a:p>
        </p:txBody>
      </p:sp>
      <p:sp>
        <p:nvSpPr>
          <p:cNvPr id="18" name="Text Placeholder 17"/>
          <p:cNvSpPr>
            <a:spLocks noGrp="1"/>
          </p:cNvSpPr>
          <p:nvPr>
            <p:ph type="body" idx="4294967295"/>
          </p:nvPr>
        </p:nvSpPr>
        <p:spPr>
          <a:xfrm>
            <a:off x="762000" y="2133600"/>
            <a:ext cx="7924800" cy="3447098"/>
          </a:xfrm>
        </p:spPr>
        <p:txBody>
          <a:bodyPr/>
          <a:lstStyle/>
          <a:p>
            <a:pPr marL="344488" indent="-344488">
              <a:buNone/>
            </a:pPr>
            <a:r>
              <a:rPr lang="en-US" sz="2000" dirty="0" smtClean="0"/>
              <a:t>Security incidents:</a:t>
            </a:r>
          </a:p>
          <a:p>
            <a:pPr marL="344488" indent="-344488"/>
            <a:r>
              <a:rPr lang="en-US" sz="2000" dirty="0" smtClean="0"/>
              <a:t>Increase the cost of doing business</a:t>
            </a:r>
          </a:p>
          <a:p>
            <a:pPr marL="649288" lvl="2" indent="-344488">
              <a:buFont typeface="Wingdings" pitchFamily="2" charset="2"/>
              <a:buChar char="Ø"/>
            </a:pPr>
            <a:r>
              <a:rPr lang="en-US" dirty="0" smtClean="0"/>
              <a:t>Cost money to investigate</a:t>
            </a:r>
          </a:p>
          <a:p>
            <a:pPr marL="649288" lvl="2" indent="-344488">
              <a:buFont typeface="Wingdings" pitchFamily="2" charset="2"/>
              <a:buChar char="Ø"/>
            </a:pPr>
            <a:r>
              <a:rPr lang="en-US" dirty="0" smtClean="0"/>
              <a:t>Cost money to clean up</a:t>
            </a:r>
          </a:p>
          <a:p>
            <a:pPr marL="344488" indent="-344488">
              <a:buFont typeface="Arial" pitchFamily="34" charset="0"/>
              <a:buChar char="•"/>
            </a:pPr>
            <a:r>
              <a:rPr lang="en-US" sz="2000" dirty="0" smtClean="0"/>
              <a:t>Can affect an individual’s clearance or program access</a:t>
            </a:r>
          </a:p>
          <a:p>
            <a:pPr marL="344488" indent="-344488">
              <a:buFont typeface="Arial" pitchFamily="34" charset="0"/>
              <a:buChar char="•"/>
            </a:pPr>
            <a:r>
              <a:rPr lang="en-US" sz="2000" dirty="0" smtClean="0"/>
              <a:t>Can create friction with customers</a:t>
            </a:r>
          </a:p>
          <a:p>
            <a:pPr marL="344488" indent="-344488">
              <a:buFont typeface="Arial" pitchFamily="34" charset="0"/>
              <a:buChar char="•"/>
            </a:pPr>
            <a:r>
              <a:rPr lang="en-US" sz="2000" dirty="0" smtClean="0"/>
              <a:t>Can weaken national security and threaten the </a:t>
            </a:r>
            <a:r>
              <a:rPr lang="en-US" sz="2000" dirty="0" err="1" smtClean="0"/>
              <a:t>warfighter</a:t>
            </a:r>
            <a:r>
              <a:rPr lang="en-US" sz="2000" dirty="0" smtClean="0"/>
              <a:t> </a:t>
            </a:r>
          </a:p>
          <a:p>
            <a:pPr marL="344488" indent="-344488">
              <a:buFont typeface="Arial" pitchFamily="34" charset="0"/>
              <a:buChar char="•"/>
            </a:pPr>
            <a:r>
              <a:rPr lang="en-US" sz="2000" dirty="0" smtClean="0"/>
              <a:t>Can lead to lower than expected inspection ratings</a:t>
            </a:r>
          </a:p>
          <a:p>
            <a:endParaRPr lang="en-US" sz="1000" dirty="0" smtClean="0"/>
          </a:p>
          <a:p>
            <a:pPr marL="344488" indent="-344488"/>
            <a:endParaRPr lang="en-US" dirty="0" smtClean="0"/>
          </a:p>
        </p:txBody>
      </p:sp>
      <p:sp>
        <p:nvSpPr>
          <p:cNvPr id="19" name="TextBox 18"/>
          <p:cNvSpPr txBox="1"/>
          <p:nvPr/>
        </p:nvSpPr>
        <p:spPr>
          <a:xfrm>
            <a:off x="990600" y="1066800"/>
            <a:ext cx="6934200" cy="707886"/>
          </a:xfrm>
          <a:prstGeom prst="rect">
            <a:avLst/>
          </a:prstGeom>
          <a:noFill/>
          <a:ln w="12700">
            <a:solidFill>
              <a:schemeClr val="tx1"/>
            </a:solidFill>
          </a:ln>
        </p:spPr>
        <p:txBody>
          <a:bodyPr wrap="square" rtlCol="0">
            <a:spAutoFit/>
          </a:bodyPr>
          <a:lstStyle/>
          <a:p>
            <a:pPr algn="ctr"/>
            <a:r>
              <a:rPr lang="en-US" sz="2000" b="1" i="1" dirty="0" smtClean="0">
                <a:latin typeface="+mn-lt"/>
              </a:rPr>
              <a:t>We are contractually obligated to protect the </a:t>
            </a:r>
          </a:p>
          <a:p>
            <a:pPr algn="ctr"/>
            <a:r>
              <a:rPr lang="en-US" sz="2000" b="1" i="1" dirty="0" smtClean="0">
                <a:latin typeface="+mn-lt"/>
              </a:rPr>
              <a:t>classified information in our control</a:t>
            </a:r>
            <a:endParaRPr lang="en-US" sz="2000" dirty="0" smtClean="0">
              <a:solidFill>
                <a:schemeClr val="bg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ustom 28">
      <a:dk1>
        <a:srgbClr val="000000"/>
      </a:dk1>
      <a:lt1>
        <a:srgbClr val="000000"/>
      </a:lt1>
      <a:dk2>
        <a:srgbClr val="003399"/>
      </a:dk2>
      <a:lt2>
        <a:srgbClr val="FFFFFF"/>
      </a:lt2>
      <a:accent1>
        <a:srgbClr val="3366CC"/>
      </a:accent1>
      <a:accent2>
        <a:srgbClr val="6EB82D"/>
      </a:accent2>
      <a:accent3>
        <a:srgbClr val="E5642D"/>
      </a:accent3>
      <a:accent4>
        <a:srgbClr val="0097BE"/>
      </a:accent4>
      <a:accent5>
        <a:srgbClr val="9933FF"/>
      </a:accent5>
      <a:accent6>
        <a:srgbClr val="009945"/>
      </a:accent6>
      <a:hlink>
        <a:srgbClr val="92002B"/>
      </a:hlink>
      <a:folHlink>
        <a:srgbClr val="33CC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spDef>
    <a:ln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lnDef>
    <a:txDef>
      <a:spPr>
        <a:noFill/>
      </a:spPr>
      <a:bodyPr wrap="none" rtlCol="0">
        <a:spAutoFit/>
      </a:bodyPr>
      <a:lstStyle>
        <a:defPPr>
          <a:defRPr dirty="0" err="1" smtClean="0">
            <a:solidFill>
              <a:schemeClr val="bg2"/>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279F"/>
        </a:dk2>
        <a:lt2>
          <a:srgbClr val="FFFFFF"/>
        </a:lt2>
        <a:accent1>
          <a:srgbClr val="0000FF"/>
        </a:accent1>
        <a:accent2>
          <a:srgbClr val="00AE00"/>
        </a:accent2>
        <a:accent3>
          <a:srgbClr val="AAACCD"/>
        </a:accent3>
        <a:accent4>
          <a:srgbClr val="DADADA"/>
        </a:accent4>
        <a:accent5>
          <a:srgbClr val="AAA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00279F"/>
        </a:dk2>
        <a:lt2>
          <a:srgbClr val="FFFFFF"/>
        </a:lt2>
        <a:accent1>
          <a:srgbClr val="6699FF"/>
        </a:accent1>
        <a:accent2>
          <a:srgbClr val="00AE00"/>
        </a:accent2>
        <a:accent3>
          <a:srgbClr val="AAACCD"/>
        </a:accent3>
        <a:accent4>
          <a:srgbClr val="DADADA"/>
        </a:accent4>
        <a:accent5>
          <a:srgbClr val="B8C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5551</TotalTime>
  <Words>3550</Words>
  <Application>Microsoft Office PowerPoint</Application>
  <PresentationFormat>On-screen Show (4:3)</PresentationFormat>
  <Paragraphs>599</Paragraphs>
  <Slides>50</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Theme1</vt:lpstr>
      <vt:lpstr>Clip</vt:lpstr>
      <vt:lpstr>Administrative Inquiries</vt:lpstr>
      <vt:lpstr>Objectives</vt:lpstr>
      <vt:lpstr>Required reports</vt:lpstr>
      <vt:lpstr>What is a compromise?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Conducting an Administrative Inquiry (AI) Reference Guide</vt:lpstr>
      <vt:lpstr>PowerPoint Presentation</vt:lpstr>
      <vt:lpstr>PowerPoint Presentation</vt:lpstr>
      <vt:lpstr>Conduct a preliminary inquiry</vt:lpstr>
      <vt:lpstr>PowerPoint Presentation</vt:lpstr>
      <vt:lpstr>Sample preliminary report to DSS</vt:lpstr>
      <vt:lpstr>PowerPoint Presentation</vt:lpstr>
      <vt:lpstr>PowerPoint Presentation</vt:lpstr>
      <vt:lpstr>PowerPoint Presentation</vt:lpstr>
      <vt:lpstr>Sample Administrative Inquiry</vt:lpstr>
      <vt:lpstr>PowerPoint Presentation</vt:lpstr>
      <vt:lpstr>PowerPoint Presentation</vt:lpstr>
      <vt:lpstr>PowerPoint Presentation</vt:lpstr>
      <vt:lpstr>PowerPoint Presentation</vt:lpstr>
      <vt:lpstr>PowerPoint Presentation</vt:lpstr>
      <vt:lpstr>Administrative Inquiries Continued ….  How to Deal with a Data Spill </vt:lpstr>
      <vt:lpstr>Classified Data Spill</vt:lpstr>
      <vt:lpstr>Classified Data Spill</vt:lpstr>
      <vt:lpstr>Classified Spill Definition</vt:lpstr>
      <vt:lpstr>Data Spill / Incident Response Plan       </vt:lpstr>
      <vt:lpstr>Contamination occurs when…</vt:lpstr>
      <vt:lpstr>Responsibilities</vt:lpstr>
      <vt:lpstr>Responsibilities…cont</vt:lpstr>
      <vt:lpstr>Responsibilities…cont</vt:lpstr>
      <vt:lpstr>Follow available guidance</vt:lpstr>
      <vt:lpstr>Where to begin?</vt:lpstr>
      <vt:lpstr>What should be done? (cont.)</vt:lpstr>
      <vt:lpstr>What to expect from DSS</vt:lpstr>
      <vt:lpstr>Some important facts to consider…</vt:lpstr>
      <vt:lpstr>ISFO Cleansing Checklists</vt:lpstr>
      <vt:lpstr>What about an email server?</vt:lpstr>
      <vt:lpstr>Forget any components?</vt:lpstr>
      <vt:lpstr>Follow through!</vt:lpstr>
      <vt:lpstr>Prepare Final Report</vt:lpstr>
      <vt:lpstr>Final Actions</vt:lpstr>
      <vt:lpstr>Overwrite utilities programs</vt:lpstr>
      <vt:lpstr>PowerPoint Presentation</vt:lpstr>
      <vt:lpstr>Summary</vt:lpstr>
    </vt:vector>
  </TitlesOfParts>
  <Company>DSS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Manage a Contamination Incident</dc:title>
  <dc:creator>DSS</dc:creator>
  <cp:lastModifiedBy>Office of Research</cp:lastModifiedBy>
  <cp:revision>425</cp:revision>
  <cp:lastPrinted>2003-03-13T14:19:22Z</cp:lastPrinted>
  <dcterms:created xsi:type="dcterms:W3CDTF">2003-03-11T15:55:19Z</dcterms:created>
  <dcterms:modified xsi:type="dcterms:W3CDTF">2012-12-21T16:37:10Z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PHeaderWording">
    <vt:lpwstr/>
  </property>
  <property fmtid="{D5CDD505-2E9C-101B-9397-08002B2CF9AE}" pid="3" name="SIPLevel">
    <vt:lpwstr>0</vt:lpwstr>
  </property>
  <property fmtid="{D5CDD505-2E9C-101B-9397-08002B2CF9AE}" pid="4" name="Document Author">
    <vt:lpwstr>ACCT03\rossignj</vt:lpwstr>
  </property>
  <property fmtid="{D5CDD505-2E9C-101B-9397-08002B2CF9AE}" pid="5" name="Document Sensitivity">
    <vt:lpwstr>1</vt:lpwstr>
  </property>
  <property fmtid="{D5CDD505-2E9C-101B-9397-08002B2CF9AE}" pid="6" name="ThirdParty">
    <vt:lpwstr/>
  </property>
  <property fmtid="{D5CDD505-2E9C-101B-9397-08002B2CF9AE}" pid="7" name="OCI Restriction">
    <vt:bool>false</vt:bool>
  </property>
  <property fmtid="{D5CDD505-2E9C-101B-9397-08002B2CF9AE}" pid="8" name="OCI Additional Info">
    <vt:lpwstr/>
  </property>
  <property fmtid="{D5CDD505-2E9C-101B-9397-08002B2CF9AE}" pid="9" name="Allow Header Overwrite">
    <vt:bool>true</vt:bool>
  </property>
  <property fmtid="{D5CDD505-2E9C-101B-9397-08002B2CF9AE}" pid="10" name="Allow Footer Overwrite">
    <vt:bool>true</vt:bool>
  </property>
  <property fmtid="{D5CDD505-2E9C-101B-9397-08002B2CF9AE}" pid="11" name="Multiple Selected">
    <vt:lpwstr>-1</vt:lpwstr>
  </property>
  <property fmtid="{D5CDD505-2E9C-101B-9397-08002B2CF9AE}" pid="12" name="SIPLongWording">
    <vt:lpwstr/>
  </property>
</Properties>
</file>